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lear Sans" panose="020B0604020202020204" charset="0"/>
      <p:regular r:id="rId54"/>
    </p:embeddedFont>
    <p:embeddedFont>
      <p:font typeface="Clear Sans Bold" panose="020B0604020202020204" charset="0"/>
      <p:regular r:id="rId55"/>
    </p:embeddedFont>
    <p:embeddedFont>
      <p:font typeface="DM Sans" panose="020B0604020202020204" charset="0"/>
      <p:regular r:id="rId56"/>
    </p:embeddedFont>
    <p:embeddedFont>
      <p:font typeface="DM Sans Bold" panose="020B0604020202020204" charset="0"/>
      <p:regular r:id="rId57"/>
    </p:embeddedFont>
    <p:embeddedFont>
      <p:font typeface="Fira Sans" panose="020B0503050000020004" pitchFamily="34" charset="0"/>
      <p:regular r:id="rId58"/>
      <p:bold r:id="rId59"/>
      <p:italic r:id="rId60"/>
      <p:boldItalic r:id="rId61"/>
    </p:embeddedFont>
    <p:embeddedFont>
      <p:font typeface="Fira Sans Bold" panose="020B0803050000020004" charset="0"/>
      <p:regular r:id="rId62"/>
    </p:embeddedFont>
    <p:embeddedFont>
      <p:font typeface="Montserrat Classic" panose="020B0604020202020204" charset="0"/>
      <p:regular r:id="rId63"/>
    </p:embeddedFont>
    <p:embeddedFont>
      <p:font typeface="Montserrat Classic Bold" panose="020B0604020202020204" charset="0"/>
      <p:regular r:id="rId64"/>
    </p:embeddedFont>
    <p:embeddedFont>
      <p:font typeface="Oswald Bold" panose="020B0604020202020204" charset="0"/>
      <p:regular r:id="rId65"/>
    </p:embeddedFont>
    <p:embeddedFont>
      <p:font typeface="Times New Roman Bold" panose="02020803070505020304" pitchFamily="18" charset="0"/>
      <p:regular r:id="rId66"/>
      <p:bold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2102" y="9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sv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sv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sv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3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7.svg"/><Relationship Id="rId7" Type="http://schemas.openxmlformats.org/officeDocument/2006/relationships/image" Target="../media/image6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sv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3F3F3"/>
          </a:solidFill>
        </p:spPr>
      </p:sp>
      <p:sp>
        <p:nvSpPr>
          <p:cNvPr id="3" name="Freeform 3"/>
          <p:cNvSpPr/>
          <p:nvPr/>
        </p:nvSpPr>
        <p:spPr>
          <a:xfrm>
            <a:off x="9316584" y="2098910"/>
            <a:ext cx="8465206" cy="7481126"/>
          </a:xfrm>
          <a:custGeom>
            <a:avLst/>
            <a:gdLst/>
            <a:ahLst/>
            <a:cxnLst/>
            <a:rect l="l" t="t" r="r" b="b"/>
            <a:pathLst>
              <a:path w="8465206" h="7481126">
                <a:moveTo>
                  <a:pt x="0" y="0"/>
                </a:moveTo>
                <a:lnTo>
                  <a:pt x="8465206" y="0"/>
                </a:lnTo>
                <a:lnTo>
                  <a:pt x="8465206" y="7481126"/>
                </a:lnTo>
                <a:lnTo>
                  <a:pt x="0" y="7481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234248"/>
            <a:ext cx="719573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242423"/>
                </a:solidFill>
                <a:latin typeface="Fira Sans Bold"/>
              </a:rPr>
              <a:t>Members: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8460" y="393699"/>
            <a:ext cx="15077142" cy="96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spc="-56">
                <a:solidFill>
                  <a:srgbClr val="004AAD"/>
                </a:solidFill>
                <a:latin typeface="Clear Sans Bold"/>
              </a:rPr>
              <a:t>STATIC RANDOM ACCESS MEMORY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451514"/>
            <a:ext cx="7195731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4199">
                <a:solidFill>
                  <a:srgbClr val="242423"/>
                </a:solidFill>
                <a:latin typeface="Fira Sans"/>
              </a:rPr>
              <a:t>Đỗ Manh Dũng - 21119301</a:t>
            </a:r>
          </a:p>
          <a:p>
            <a:pPr>
              <a:lnSpc>
                <a:spcPts val="5039"/>
              </a:lnSpc>
            </a:pPr>
            <a:r>
              <a:rPr lang="en-US" sz="4199">
                <a:solidFill>
                  <a:srgbClr val="242423"/>
                </a:solidFill>
                <a:latin typeface="Fira Sans"/>
              </a:rPr>
              <a:t>Đặng Trung Nghĩa -21119313</a:t>
            </a:r>
          </a:p>
          <a:p>
            <a:pPr>
              <a:lnSpc>
                <a:spcPts val="5039"/>
              </a:lnSpc>
            </a:pPr>
            <a:r>
              <a:rPr lang="en-US" sz="4199">
                <a:solidFill>
                  <a:srgbClr val="242423"/>
                </a:solidFill>
                <a:latin typeface="Fira Sans"/>
              </a:rPr>
              <a:t>Trần Long -21119311</a:t>
            </a:r>
          </a:p>
          <a:p>
            <a:pPr>
              <a:lnSpc>
                <a:spcPts val="5039"/>
              </a:lnSpc>
            </a:pPr>
            <a:r>
              <a:rPr lang="en-US" sz="4199">
                <a:solidFill>
                  <a:srgbClr val="242423"/>
                </a:solidFill>
                <a:latin typeface="Fira Sans"/>
              </a:rPr>
              <a:t>Phạm Trần Minh -21119023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461414"/>
            <a:ext cx="719573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242423"/>
                </a:solidFill>
                <a:latin typeface="Fira Sans Bold"/>
              </a:rPr>
              <a:t>Lecturer: Phạm Văn Khoa</a:t>
            </a:r>
          </a:p>
        </p:txBody>
      </p:sp>
      <p:sp>
        <p:nvSpPr>
          <p:cNvPr id="8" name="Freeform 8"/>
          <p:cNvSpPr/>
          <p:nvPr/>
        </p:nvSpPr>
        <p:spPr>
          <a:xfrm rot="-2085749">
            <a:off x="-2524838" y="383751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050" y="1166376"/>
            <a:ext cx="8718835" cy="9120624"/>
          </a:xfrm>
          <a:custGeom>
            <a:avLst/>
            <a:gdLst/>
            <a:ahLst/>
            <a:cxnLst/>
            <a:rect l="l" t="t" r="r" b="b"/>
            <a:pathLst>
              <a:path w="8718835" h="9120624">
                <a:moveTo>
                  <a:pt x="0" y="0"/>
                </a:moveTo>
                <a:lnTo>
                  <a:pt x="8718835" y="0"/>
                </a:lnTo>
                <a:lnTo>
                  <a:pt x="8718835" y="9120624"/>
                </a:lnTo>
                <a:lnTo>
                  <a:pt x="0" y="912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709035" y="4639628"/>
            <a:ext cx="130492" cy="124777"/>
            <a:chOff x="0" y="0"/>
            <a:chExt cx="173990" cy="166370"/>
          </a:xfrm>
        </p:grpSpPr>
        <p:sp>
          <p:nvSpPr>
            <p:cNvPr id="7" name="Freeform 7"/>
            <p:cNvSpPr/>
            <p:nvPr/>
          </p:nvSpPr>
          <p:spPr>
            <a:xfrm>
              <a:off x="50800" y="49530"/>
              <a:ext cx="74930" cy="67310"/>
            </a:xfrm>
            <a:custGeom>
              <a:avLst/>
              <a:gdLst/>
              <a:ahLst/>
              <a:cxnLst/>
              <a:rect l="l" t="t" r="r" b="b"/>
              <a:pathLst>
                <a:path w="74930" h="67310">
                  <a:moveTo>
                    <a:pt x="40640" y="1270"/>
                  </a:moveTo>
                  <a:cubicBezTo>
                    <a:pt x="74930" y="34290"/>
                    <a:pt x="72390" y="48260"/>
                    <a:pt x="66040" y="54610"/>
                  </a:cubicBezTo>
                  <a:cubicBezTo>
                    <a:pt x="58420" y="62230"/>
                    <a:pt x="38100" y="66040"/>
                    <a:pt x="27940" y="62230"/>
                  </a:cubicBezTo>
                  <a:cubicBezTo>
                    <a:pt x="19050" y="58420"/>
                    <a:pt x="10160" y="46990"/>
                    <a:pt x="8890" y="38100"/>
                  </a:cubicBezTo>
                  <a:cubicBezTo>
                    <a:pt x="7620" y="29210"/>
                    <a:pt x="12700" y="16510"/>
                    <a:pt x="19050" y="10160"/>
                  </a:cubicBezTo>
                  <a:cubicBezTo>
                    <a:pt x="25400" y="3810"/>
                    <a:pt x="39370" y="0"/>
                    <a:pt x="48260" y="2540"/>
                  </a:cubicBezTo>
                  <a:cubicBezTo>
                    <a:pt x="57150" y="5080"/>
                    <a:pt x="67310" y="13970"/>
                    <a:pt x="71120" y="21590"/>
                  </a:cubicBezTo>
                  <a:cubicBezTo>
                    <a:pt x="74930" y="30480"/>
                    <a:pt x="72390" y="44450"/>
                    <a:pt x="67310" y="52070"/>
                  </a:cubicBezTo>
                  <a:cubicBezTo>
                    <a:pt x="62230" y="59690"/>
                    <a:pt x="49530" y="64770"/>
                    <a:pt x="40640" y="66040"/>
                  </a:cubicBezTo>
                  <a:cubicBezTo>
                    <a:pt x="31750" y="67310"/>
                    <a:pt x="17780" y="63500"/>
                    <a:pt x="11430" y="58420"/>
                  </a:cubicBezTo>
                  <a:cubicBezTo>
                    <a:pt x="5080" y="53340"/>
                    <a:pt x="0" y="45720"/>
                    <a:pt x="0" y="38100"/>
                  </a:cubicBezTo>
                  <a:cubicBezTo>
                    <a:pt x="0" y="27940"/>
                    <a:pt x="25400" y="1270"/>
                    <a:pt x="25400" y="12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9025491" y="1166376"/>
            <a:ext cx="9262509" cy="5829932"/>
          </a:xfrm>
          <a:custGeom>
            <a:avLst/>
            <a:gdLst/>
            <a:ahLst/>
            <a:cxnLst/>
            <a:rect l="l" t="t" r="r" b="b"/>
            <a:pathLst>
              <a:path w="9262509" h="5829932">
                <a:moveTo>
                  <a:pt x="0" y="0"/>
                </a:moveTo>
                <a:lnTo>
                  <a:pt x="9262509" y="0"/>
                </a:lnTo>
                <a:lnTo>
                  <a:pt x="9262509" y="5829932"/>
                </a:lnTo>
                <a:lnTo>
                  <a:pt x="0" y="5829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04314" y="7853828"/>
            <a:ext cx="8104862" cy="2433172"/>
          </a:xfrm>
          <a:custGeom>
            <a:avLst/>
            <a:gdLst/>
            <a:ahLst/>
            <a:cxnLst/>
            <a:rect l="l" t="t" r="r" b="b"/>
            <a:pathLst>
              <a:path w="8104862" h="2433172">
                <a:moveTo>
                  <a:pt x="0" y="0"/>
                </a:moveTo>
                <a:lnTo>
                  <a:pt x="8104862" y="0"/>
                </a:lnTo>
                <a:lnTo>
                  <a:pt x="8104862" y="2433172"/>
                </a:lnTo>
                <a:lnTo>
                  <a:pt x="0" y="24331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149465" y="6167438"/>
            <a:ext cx="235267" cy="433388"/>
            <a:chOff x="0" y="0"/>
            <a:chExt cx="313690" cy="577850"/>
          </a:xfrm>
        </p:grpSpPr>
        <p:sp>
          <p:nvSpPr>
            <p:cNvPr id="11" name="Freeform 11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7714774" y="4331018"/>
            <a:ext cx="235267" cy="433388"/>
            <a:chOff x="0" y="0"/>
            <a:chExt cx="313690" cy="577850"/>
          </a:xfrm>
        </p:grpSpPr>
        <p:sp>
          <p:nvSpPr>
            <p:cNvPr id="13" name="Freeform 13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7031831" y="4341495"/>
            <a:ext cx="235267" cy="433388"/>
            <a:chOff x="0" y="0"/>
            <a:chExt cx="313690" cy="577850"/>
          </a:xfrm>
        </p:grpSpPr>
        <p:sp>
          <p:nvSpPr>
            <p:cNvPr id="15" name="Freeform 15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2783205" y="4319111"/>
            <a:ext cx="408622" cy="382905"/>
            <a:chOff x="0" y="0"/>
            <a:chExt cx="544830" cy="510540"/>
          </a:xfrm>
        </p:grpSpPr>
        <p:sp>
          <p:nvSpPr>
            <p:cNvPr id="17" name="Freeform 17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2987516" y="6167438"/>
            <a:ext cx="408622" cy="382905"/>
            <a:chOff x="0" y="0"/>
            <a:chExt cx="544830" cy="510540"/>
          </a:xfrm>
        </p:grpSpPr>
        <p:sp>
          <p:nvSpPr>
            <p:cNvPr id="19" name="Freeform 19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3656647" y="4331018"/>
            <a:ext cx="235267" cy="433388"/>
            <a:chOff x="0" y="0"/>
            <a:chExt cx="313690" cy="577850"/>
          </a:xfrm>
        </p:grpSpPr>
        <p:sp>
          <p:nvSpPr>
            <p:cNvPr id="21" name="Freeform 21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823085" y="2954237"/>
            <a:ext cx="235267" cy="433388"/>
            <a:chOff x="0" y="0"/>
            <a:chExt cx="313690" cy="577850"/>
          </a:xfrm>
        </p:grpSpPr>
        <p:sp>
          <p:nvSpPr>
            <p:cNvPr id="23" name="Freeform 23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736408" y="1953769"/>
            <a:ext cx="408622" cy="382905"/>
            <a:chOff x="0" y="0"/>
            <a:chExt cx="544830" cy="510540"/>
          </a:xfrm>
        </p:grpSpPr>
        <p:sp>
          <p:nvSpPr>
            <p:cNvPr id="25" name="Freeform 25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8310212" y="8156720"/>
            <a:ext cx="408622" cy="382905"/>
            <a:chOff x="0" y="0"/>
            <a:chExt cx="544830" cy="510540"/>
          </a:xfrm>
        </p:grpSpPr>
        <p:sp>
          <p:nvSpPr>
            <p:cNvPr id="27" name="Freeform 27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0005593" y="4256722"/>
            <a:ext cx="408622" cy="382905"/>
            <a:chOff x="0" y="0"/>
            <a:chExt cx="544830" cy="510540"/>
          </a:xfrm>
        </p:grpSpPr>
        <p:sp>
          <p:nvSpPr>
            <p:cNvPr id="29" name="Freeform 29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4024630" y="3266473"/>
            <a:ext cx="408622" cy="382905"/>
            <a:chOff x="0" y="0"/>
            <a:chExt cx="544830" cy="510540"/>
          </a:xfrm>
        </p:grpSpPr>
        <p:sp>
          <p:nvSpPr>
            <p:cNvPr id="31" name="Freeform 31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3896975" y="2327910"/>
            <a:ext cx="119062" cy="116205"/>
            <a:chOff x="0" y="0"/>
            <a:chExt cx="158750" cy="154940"/>
          </a:xfrm>
        </p:grpSpPr>
        <p:sp>
          <p:nvSpPr>
            <p:cNvPr id="33" name="Freeform 33"/>
            <p:cNvSpPr/>
            <p:nvPr/>
          </p:nvSpPr>
          <p:spPr>
            <a:xfrm>
              <a:off x="45720" y="44450"/>
              <a:ext cx="62230" cy="63500"/>
            </a:xfrm>
            <a:custGeom>
              <a:avLst/>
              <a:gdLst/>
              <a:ahLst/>
              <a:cxnLst/>
              <a:rect l="l" t="t" r="r" b="b"/>
              <a:pathLst>
                <a:path w="62230" h="63500">
                  <a:moveTo>
                    <a:pt x="62230" y="21590"/>
                  </a:moveTo>
                  <a:cubicBezTo>
                    <a:pt x="35560" y="63500"/>
                    <a:pt x="10160" y="57150"/>
                    <a:pt x="5080" y="48260"/>
                  </a:cubicBezTo>
                  <a:cubicBezTo>
                    <a:pt x="0" y="39370"/>
                    <a:pt x="3810" y="12700"/>
                    <a:pt x="11430" y="6350"/>
                  </a:cubicBezTo>
                  <a:cubicBezTo>
                    <a:pt x="19050" y="0"/>
                    <a:pt x="54610" y="8890"/>
                    <a:pt x="54610" y="889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3893165" y="2249805"/>
            <a:ext cx="1422082" cy="403860"/>
            <a:chOff x="0" y="0"/>
            <a:chExt cx="1896110" cy="538480"/>
          </a:xfrm>
        </p:grpSpPr>
        <p:sp>
          <p:nvSpPr>
            <p:cNvPr id="35" name="Freeform 35"/>
            <p:cNvSpPr/>
            <p:nvPr/>
          </p:nvSpPr>
          <p:spPr>
            <a:xfrm>
              <a:off x="48260" y="49530"/>
              <a:ext cx="1798320" cy="440690"/>
            </a:xfrm>
            <a:custGeom>
              <a:avLst/>
              <a:gdLst/>
              <a:ahLst/>
              <a:cxnLst/>
              <a:rect l="l" t="t" r="r" b="b"/>
              <a:pathLst>
                <a:path w="1798320" h="440690">
                  <a:moveTo>
                    <a:pt x="34290" y="29210"/>
                  </a:moveTo>
                  <a:cubicBezTo>
                    <a:pt x="1069340" y="24130"/>
                    <a:pt x="1073150" y="12700"/>
                    <a:pt x="1098550" y="7620"/>
                  </a:cubicBezTo>
                  <a:cubicBezTo>
                    <a:pt x="1130300" y="1270"/>
                    <a:pt x="1165860" y="1270"/>
                    <a:pt x="1212850" y="1270"/>
                  </a:cubicBezTo>
                  <a:cubicBezTo>
                    <a:pt x="1285240" y="0"/>
                    <a:pt x="1435100" y="2540"/>
                    <a:pt x="1488440" y="11430"/>
                  </a:cubicBezTo>
                  <a:cubicBezTo>
                    <a:pt x="1511300" y="15240"/>
                    <a:pt x="1524000" y="17780"/>
                    <a:pt x="1536700" y="26670"/>
                  </a:cubicBezTo>
                  <a:cubicBezTo>
                    <a:pt x="1548130" y="34290"/>
                    <a:pt x="1553210" y="53340"/>
                    <a:pt x="1563370" y="59690"/>
                  </a:cubicBezTo>
                  <a:cubicBezTo>
                    <a:pt x="1572260" y="66040"/>
                    <a:pt x="1582420" y="60960"/>
                    <a:pt x="1593850" y="68580"/>
                  </a:cubicBezTo>
                  <a:cubicBezTo>
                    <a:pt x="1617980" y="86360"/>
                    <a:pt x="1659890" y="158750"/>
                    <a:pt x="1681480" y="196850"/>
                  </a:cubicBezTo>
                  <a:cubicBezTo>
                    <a:pt x="1697990" y="226060"/>
                    <a:pt x="1700530" y="248920"/>
                    <a:pt x="1715770" y="276860"/>
                  </a:cubicBezTo>
                  <a:cubicBezTo>
                    <a:pt x="1734820" y="312420"/>
                    <a:pt x="1789430" y="363220"/>
                    <a:pt x="1794510" y="392430"/>
                  </a:cubicBezTo>
                  <a:cubicBezTo>
                    <a:pt x="1797050" y="408940"/>
                    <a:pt x="1791970" y="425450"/>
                    <a:pt x="1784350" y="433070"/>
                  </a:cubicBezTo>
                  <a:cubicBezTo>
                    <a:pt x="1776730" y="439420"/>
                    <a:pt x="1761490" y="440690"/>
                    <a:pt x="1752600" y="438150"/>
                  </a:cubicBezTo>
                  <a:cubicBezTo>
                    <a:pt x="1744980" y="436880"/>
                    <a:pt x="1738630" y="431800"/>
                    <a:pt x="1734820" y="425450"/>
                  </a:cubicBezTo>
                  <a:cubicBezTo>
                    <a:pt x="1729740" y="417830"/>
                    <a:pt x="1727200" y="402590"/>
                    <a:pt x="1731010" y="393700"/>
                  </a:cubicBezTo>
                  <a:cubicBezTo>
                    <a:pt x="1734820" y="384810"/>
                    <a:pt x="1746250" y="374650"/>
                    <a:pt x="1755140" y="372110"/>
                  </a:cubicBezTo>
                  <a:cubicBezTo>
                    <a:pt x="1764030" y="369570"/>
                    <a:pt x="1779270" y="373380"/>
                    <a:pt x="1785620" y="379730"/>
                  </a:cubicBezTo>
                  <a:cubicBezTo>
                    <a:pt x="1793240" y="386080"/>
                    <a:pt x="1798320" y="401320"/>
                    <a:pt x="1797050" y="410210"/>
                  </a:cubicBezTo>
                  <a:cubicBezTo>
                    <a:pt x="1795780" y="420370"/>
                    <a:pt x="1786890" y="433070"/>
                    <a:pt x="1778000" y="436880"/>
                  </a:cubicBezTo>
                  <a:cubicBezTo>
                    <a:pt x="1769110" y="440690"/>
                    <a:pt x="1755140" y="440690"/>
                    <a:pt x="1744980" y="435610"/>
                  </a:cubicBezTo>
                  <a:cubicBezTo>
                    <a:pt x="1729740" y="429260"/>
                    <a:pt x="1715770" y="410210"/>
                    <a:pt x="1701800" y="388620"/>
                  </a:cubicBezTo>
                  <a:cubicBezTo>
                    <a:pt x="1678940" y="354330"/>
                    <a:pt x="1661160" y="289560"/>
                    <a:pt x="1635760" y="243840"/>
                  </a:cubicBezTo>
                  <a:cubicBezTo>
                    <a:pt x="1610360" y="199390"/>
                    <a:pt x="1577340" y="146050"/>
                    <a:pt x="1548130" y="116840"/>
                  </a:cubicBezTo>
                  <a:cubicBezTo>
                    <a:pt x="1527810" y="96520"/>
                    <a:pt x="1504950" y="85090"/>
                    <a:pt x="1484630" y="76200"/>
                  </a:cubicBezTo>
                  <a:cubicBezTo>
                    <a:pt x="1466850" y="68580"/>
                    <a:pt x="1456690" y="67310"/>
                    <a:pt x="1432560" y="64770"/>
                  </a:cubicBezTo>
                  <a:cubicBezTo>
                    <a:pt x="1374140" y="58420"/>
                    <a:pt x="1210310" y="57150"/>
                    <a:pt x="1137920" y="66040"/>
                  </a:cubicBezTo>
                  <a:cubicBezTo>
                    <a:pt x="1094740" y="71120"/>
                    <a:pt x="1088390" y="86360"/>
                    <a:pt x="1036320" y="92710"/>
                  </a:cubicBezTo>
                  <a:cubicBezTo>
                    <a:pt x="875030" y="113030"/>
                    <a:pt x="133350" y="130810"/>
                    <a:pt x="34290" y="92710"/>
                  </a:cubicBezTo>
                  <a:cubicBezTo>
                    <a:pt x="13970" y="85090"/>
                    <a:pt x="5080" y="74930"/>
                    <a:pt x="2540" y="64770"/>
                  </a:cubicBezTo>
                  <a:cubicBezTo>
                    <a:pt x="0" y="55880"/>
                    <a:pt x="6350" y="44450"/>
                    <a:pt x="12700" y="38100"/>
                  </a:cubicBezTo>
                  <a:cubicBezTo>
                    <a:pt x="17780" y="33020"/>
                    <a:pt x="34290" y="29210"/>
                    <a:pt x="34290" y="2921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5173325" y="2480310"/>
            <a:ext cx="224790" cy="238125"/>
            <a:chOff x="0" y="0"/>
            <a:chExt cx="299720" cy="317500"/>
          </a:xfrm>
        </p:grpSpPr>
        <p:sp>
          <p:nvSpPr>
            <p:cNvPr id="37" name="Freeform 37"/>
            <p:cNvSpPr/>
            <p:nvPr/>
          </p:nvSpPr>
          <p:spPr>
            <a:xfrm>
              <a:off x="49530" y="46990"/>
              <a:ext cx="207010" cy="226060"/>
            </a:xfrm>
            <a:custGeom>
              <a:avLst/>
              <a:gdLst/>
              <a:ahLst/>
              <a:cxnLst/>
              <a:rect l="l" t="t" r="r" b="b"/>
              <a:pathLst>
                <a:path w="207010" h="226060">
                  <a:moveTo>
                    <a:pt x="135890" y="10160"/>
                  </a:moveTo>
                  <a:cubicBezTo>
                    <a:pt x="193040" y="85090"/>
                    <a:pt x="196850" y="97790"/>
                    <a:pt x="199390" y="114300"/>
                  </a:cubicBezTo>
                  <a:cubicBezTo>
                    <a:pt x="201930" y="135890"/>
                    <a:pt x="207010" y="168910"/>
                    <a:pt x="196850" y="186690"/>
                  </a:cubicBezTo>
                  <a:cubicBezTo>
                    <a:pt x="187960" y="201930"/>
                    <a:pt x="167640" y="210820"/>
                    <a:pt x="146050" y="217170"/>
                  </a:cubicBezTo>
                  <a:cubicBezTo>
                    <a:pt x="116840" y="226060"/>
                    <a:pt x="55880" y="223520"/>
                    <a:pt x="34290" y="219710"/>
                  </a:cubicBezTo>
                  <a:cubicBezTo>
                    <a:pt x="24130" y="218440"/>
                    <a:pt x="19050" y="217170"/>
                    <a:pt x="13970" y="212090"/>
                  </a:cubicBezTo>
                  <a:cubicBezTo>
                    <a:pt x="7620" y="205740"/>
                    <a:pt x="0" y="193040"/>
                    <a:pt x="1270" y="184150"/>
                  </a:cubicBezTo>
                  <a:cubicBezTo>
                    <a:pt x="2540" y="173990"/>
                    <a:pt x="17780" y="154940"/>
                    <a:pt x="27940" y="152400"/>
                  </a:cubicBezTo>
                  <a:cubicBezTo>
                    <a:pt x="36830" y="149860"/>
                    <a:pt x="52070" y="154940"/>
                    <a:pt x="58420" y="161290"/>
                  </a:cubicBezTo>
                  <a:cubicBezTo>
                    <a:pt x="64770" y="167640"/>
                    <a:pt x="68580" y="181610"/>
                    <a:pt x="67310" y="190500"/>
                  </a:cubicBezTo>
                  <a:cubicBezTo>
                    <a:pt x="66040" y="199390"/>
                    <a:pt x="57150" y="212090"/>
                    <a:pt x="49530" y="215900"/>
                  </a:cubicBezTo>
                  <a:cubicBezTo>
                    <a:pt x="40640" y="219710"/>
                    <a:pt x="25400" y="219710"/>
                    <a:pt x="17780" y="214630"/>
                  </a:cubicBezTo>
                  <a:cubicBezTo>
                    <a:pt x="10160" y="209550"/>
                    <a:pt x="1270" y="196850"/>
                    <a:pt x="1270" y="187960"/>
                  </a:cubicBezTo>
                  <a:cubicBezTo>
                    <a:pt x="1270" y="177800"/>
                    <a:pt x="11430" y="160020"/>
                    <a:pt x="24130" y="153670"/>
                  </a:cubicBezTo>
                  <a:cubicBezTo>
                    <a:pt x="45720" y="143510"/>
                    <a:pt x="121920" y="177800"/>
                    <a:pt x="135890" y="162560"/>
                  </a:cubicBezTo>
                  <a:cubicBezTo>
                    <a:pt x="147320" y="149860"/>
                    <a:pt x="133350" y="109220"/>
                    <a:pt x="123190" y="87630"/>
                  </a:cubicBezTo>
                  <a:cubicBezTo>
                    <a:pt x="114300" y="67310"/>
                    <a:pt x="82550" y="50800"/>
                    <a:pt x="81280" y="35560"/>
                  </a:cubicBezTo>
                  <a:cubicBezTo>
                    <a:pt x="80010" y="24130"/>
                    <a:pt x="91440" y="7620"/>
                    <a:pt x="100330" y="3810"/>
                  </a:cubicBezTo>
                  <a:cubicBezTo>
                    <a:pt x="109220" y="0"/>
                    <a:pt x="135890" y="10160"/>
                    <a:pt x="135890" y="1016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5197614" y="2033111"/>
            <a:ext cx="235267" cy="433388"/>
            <a:chOff x="0" y="0"/>
            <a:chExt cx="313690" cy="577850"/>
          </a:xfrm>
        </p:grpSpPr>
        <p:sp>
          <p:nvSpPr>
            <p:cNvPr id="39" name="Freeform 39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7259300" y="4206240"/>
            <a:ext cx="235267" cy="433388"/>
            <a:chOff x="0" y="0"/>
            <a:chExt cx="313690" cy="577850"/>
          </a:xfrm>
        </p:grpSpPr>
        <p:sp>
          <p:nvSpPr>
            <p:cNvPr id="41" name="Freeform 41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sp>
        <p:nvSpPr>
          <p:cNvPr id="42" name="TextBox 42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5596" y="-71883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1.2. Write Driver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166376"/>
            <a:ext cx="8718835" cy="9120624"/>
          </a:xfrm>
          <a:custGeom>
            <a:avLst/>
            <a:gdLst/>
            <a:ahLst/>
            <a:cxnLst/>
            <a:rect l="l" t="t" r="r" b="b"/>
            <a:pathLst>
              <a:path w="8718835" h="9120624">
                <a:moveTo>
                  <a:pt x="0" y="0"/>
                </a:moveTo>
                <a:lnTo>
                  <a:pt x="8718835" y="0"/>
                </a:lnTo>
                <a:lnTo>
                  <a:pt x="8718835" y="9120624"/>
                </a:lnTo>
                <a:lnTo>
                  <a:pt x="0" y="912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709035" y="4639628"/>
            <a:ext cx="130492" cy="124777"/>
            <a:chOff x="0" y="0"/>
            <a:chExt cx="173990" cy="166370"/>
          </a:xfrm>
        </p:grpSpPr>
        <p:sp>
          <p:nvSpPr>
            <p:cNvPr id="7" name="Freeform 7"/>
            <p:cNvSpPr/>
            <p:nvPr/>
          </p:nvSpPr>
          <p:spPr>
            <a:xfrm>
              <a:off x="50800" y="49530"/>
              <a:ext cx="74930" cy="67310"/>
            </a:xfrm>
            <a:custGeom>
              <a:avLst/>
              <a:gdLst/>
              <a:ahLst/>
              <a:cxnLst/>
              <a:rect l="l" t="t" r="r" b="b"/>
              <a:pathLst>
                <a:path w="74930" h="67310">
                  <a:moveTo>
                    <a:pt x="40640" y="1270"/>
                  </a:moveTo>
                  <a:cubicBezTo>
                    <a:pt x="74930" y="34290"/>
                    <a:pt x="72390" y="48260"/>
                    <a:pt x="66040" y="54610"/>
                  </a:cubicBezTo>
                  <a:cubicBezTo>
                    <a:pt x="58420" y="62230"/>
                    <a:pt x="38100" y="66040"/>
                    <a:pt x="27940" y="62230"/>
                  </a:cubicBezTo>
                  <a:cubicBezTo>
                    <a:pt x="19050" y="58420"/>
                    <a:pt x="10160" y="46990"/>
                    <a:pt x="8890" y="38100"/>
                  </a:cubicBezTo>
                  <a:cubicBezTo>
                    <a:pt x="7620" y="29210"/>
                    <a:pt x="12700" y="16510"/>
                    <a:pt x="19050" y="10160"/>
                  </a:cubicBezTo>
                  <a:cubicBezTo>
                    <a:pt x="25400" y="3810"/>
                    <a:pt x="39370" y="0"/>
                    <a:pt x="48260" y="2540"/>
                  </a:cubicBezTo>
                  <a:cubicBezTo>
                    <a:pt x="57150" y="5080"/>
                    <a:pt x="67310" y="13970"/>
                    <a:pt x="71120" y="21590"/>
                  </a:cubicBezTo>
                  <a:cubicBezTo>
                    <a:pt x="74930" y="30480"/>
                    <a:pt x="72390" y="44450"/>
                    <a:pt x="67310" y="52070"/>
                  </a:cubicBezTo>
                  <a:cubicBezTo>
                    <a:pt x="62230" y="59690"/>
                    <a:pt x="49530" y="64770"/>
                    <a:pt x="40640" y="66040"/>
                  </a:cubicBezTo>
                  <a:cubicBezTo>
                    <a:pt x="31750" y="67310"/>
                    <a:pt x="17780" y="63500"/>
                    <a:pt x="11430" y="58420"/>
                  </a:cubicBezTo>
                  <a:cubicBezTo>
                    <a:pt x="5080" y="53340"/>
                    <a:pt x="0" y="45720"/>
                    <a:pt x="0" y="38100"/>
                  </a:cubicBezTo>
                  <a:cubicBezTo>
                    <a:pt x="0" y="27940"/>
                    <a:pt x="25400" y="1270"/>
                    <a:pt x="25400" y="12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9025491" y="1166376"/>
            <a:ext cx="9262509" cy="5829932"/>
          </a:xfrm>
          <a:custGeom>
            <a:avLst/>
            <a:gdLst/>
            <a:ahLst/>
            <a:cxnLst/>
            <a:rect l="l" t="t" r="r" b="b"/>
            <a:pathLst>
              <a:path w="9262509" h="5829932">
                <a:moveTo>
                  <a:pt x="0" y="0"/>
                </a:moveTo>
                <a:lnTo>
                  <a:pt x="9262509" y="0"/>
                </a:lnTo>
                <a:lnTo>
                  <a:pt x="9262509" y="5829932"/>
                </a:lnTo>
                <a:lnTo>
                  <a:pt x="0" y="5829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04314" y="7853828"/>
            <a:ext cx="8104862" cy="2433172"/>
          </a:xfrm>
          <a:custGeom>
            <a:avLst/>
            <a:gdLst/>
            <a:ahLst/>
            <a:cxnLst/>
            <a:rect l="l" t="t" r="r" b="b"/>
            <a:pathLst>
              <a:path w="8104862" h="2433172">
                <a:moveTo>
                  <a:pt x="0" y="0"/>
                </a:moveTo>
                <a:lnTo>
                  <a:pt x="8104862" y="0"/>
                </a:lnTo>
                <a:lnTo>
                  <a:pt x="8104862" y="2433172"/>
                </a:lnTo>
                <a:lnTo>
                  <a:pt x="0" y="24331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031831" y="4341495"/>
            <a:ext cx="235267" cy="433388"/>
            <a:chOff x="0" y="0"/>
            <a:chExt cx="313690" cy="577850"/>
          </a:xfrm>
        </p:grpSpPr>
        <p:sp>
          <p:nvSpPr>
            <p:cNvPr id="11" name="Freeform 11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656647" y="4331018"/>
            <a:ext cx="235267" cy="433388"/>
            <a:chOff x="0" y="0"/>
            <a:chExt cx="313690" cy="577850"/>
          </a:xfrm>
        </p:grpSpPr>
        <p:sp>
          <p:nvSpPr>
            <p:cNvPr id="13" name="Freeform 13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823085" y="2954237"/>
            <a:ext cx="235267" cy="433388"/>
            <a:chOff x="0" y="0"/>
            <a:chExt cx="313690" cy="577850"/>
          </a:xfrm>
        </p:grpSpPr>
        <p:sp>
          <p:nvSpPr>
            <p:cNvPr id="15" name="Freeform 15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7054989" y="4293870"/>
            <a:ext cx="408622" cy="382905"/>
            <a:chOff x="0" y="0"/>
            <a:chExt cx="544830" cy="510540"/>
          </a:xfrm>
        </p:grpSpPr>
        <p:sp>
          <p:nvSpPr>
            <p:cNvPr id="17" name="Freeform 17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3896975" y="2327910"/>
            <a:ext cx="119062" cy="116205"/>
            <a:chOff x="0" y="0"/>
            <a:chExt cx="158750" cy="154940"/>
          </a:xfrm>
        </p:grpSpPr>
        <p:sp>
          <p:nvSpPr>
            <p:cNvPr id="19" name="Freeform 19"/>
            <p:cNvSpPr/>
            <p:nvPr/>
          </p:nvSpPr>
          <p:spPr>
            <a:xfrm>
              <a:off x="45720" y="44450"/>
              <a:ext cx="62230" cy="63500"/>
            </a:xfrm>
            <a:custGeom>
              <a:avLst/>
              <a:gdLst/>
              <a:ahLst/>
              <a:cxnLst/>
              <a:rect l="l" t="t" r="r" b="b"/>
              <a:pathLst>
                <a:path w="62230" h="63500">
                  <a:moveTo>
                    <a:pt x="62230" y="21590"/>
                  </a:moveTo>
                  <a:cubicBezTo>
                    <a:pt x="35560" y="63500"/>
                    <a:pt x="10160" y="57150"/>
                    <a:pt x="5080" y="48260"/>
                  </a:cubicBezTo>
                  <a:cubicBezTo>
                    <a:pt x="0" y="39370"/>
                    <a:pt x="3810" y="12700"/>
                    <a:pt x="11430" y="6350"/>
                  </a:cubicBezTo>
                  <a:cubicBezTo>
                    <a:pt x="19050" y="0"/>
                    <a:pt x="54610" y="8890"/>
                    <a:pt x="54610" y="889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823085" y="1816417"/>
            <a:ext cx="235267" cy="433388"/>
            <a:chOff x="0" y="0"/>
            <a:chExt cx="313690" cy="577850"/>
          </a:xfrm>
        </p:grpSpPr>
        <p:sp>
          <p:nvSpPr>
            <p:cNvPr id="21" name="Freeform 21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7733824" y="4319111"/>
            <a:ext cx="408622" cy="382905"/>
            <a:chOff x="0" y="0"/>
            <a:chExt cx="544830" cy="510540"/>
          </a:xfrm>
        </p:grpSpPr>
        <p:sp>
          <p:nvSpPr>
            <p:cNvPr id="23" name="Freeform 23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2987516" y="4293870"/>
            <a:ext cx="235267" cy="433388"/>
            <a:chOff x="0" y="0"/>
            <a:chExt cx="313690" cy="577850"/>
          </a:xfrm>
        </p:grpSpPr>
        <p:sp>
          <p:nvSpPr>
            <p:cNvPr id="25" name="Freeform 25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3155885" y="6562921"/>
            <a:ext cx="235267" cy="433388"/>
            <a:chOff x="0" y="0"/>
            <a:chExt cx="313690" cy="577850"/>
          </a:xfrm>
        </p:grpSpPr>
        <p:sp>
          <p:nvSpPr>
            <p:cNvPr id="27" name="Freeform 27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7529513" y="6613403"/>
            <a:ext cx="408622" cy="382905"/>
            <a:chOff x="0" y="0"/>
            <a:chExt cx="544830" cy="510540"/>
          </a:xfrm>
        </p:grpSpPr>
        <p:sp>
          <p:nvSpPr>
            <p:cNvPr id="29" name="Freeform 29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3155633" y="9119235"/>
            <a:ext cx="2126933" cy="1081088"/>
            <a:chOff x="0" y="0"/>
            <a:chExt cx="2835910" cy="1441450"/>
          </a:xfrm>
        </p:grpSpPr>
        <p:sp>
          <p:nvSpPr>
            <p:cNvPr id="31" name="Freeform 31"/>
            <p:cNvSpPr/>
            <p:nvPr/>
          </p:nvSpPr>
          <p:spPr>
            <a:xfrm>
              <a:off x="33020" y="49530"/>
              <a:ext cx="2759710" cy="1343660"/>
            </a:xfrm>
            <a:custGeom>
              <a:avLst/>
              <a:gdLst/>
              <a:ahLst/>
              <a:cxnLst/>
              <a:rect l="l" t="t" r="r" b="b"/>
              <a:pathLst>
                <a:path w="2759710" h="1343660">
                  <a:moveTo>
                    <a:pt x="2689860" y="1320800"/>
                  </a:moveTo>
                  <a:cubicBezTo>
                    <a:pt x="2665730" y="1144270"/>
                    <a:pt x="2654300" y="1141730"/>
                    <a:pt x="2646680" y="1122680"/>
                  </a:cubicBezTo>
                  <a:cubicBezTo>
                    <a:pt x="2632710" y="1089660"/>
                    <a:pt x="2625090" y="1016000"/>
                    <a:pt x="2609850" y="975360"/>
                  </a:cubicBezTo>
                  <a:cubicBezTo>
                    <a:pt x="2598420" y="944880"/>
                    <a:pt x="2585720" y="923290"/>
                    <a:pt x="2567940" y="900430"/>
                  </a:cubicBezTo>
                  <a:cubicBezTo>
                    <a:pt x="2548890" y="876300"/>
                    <a:pt x="2536190" y="852170"/>
                    <a:pt x="2499360" y="836930"/>
                  </a:cubicBezTo>
                  <a:cubicBezTo>
                    <a:pt x="2420620" y="805180"/>
                    <a:pt x="2200910" y="829310"/>
                    <a:pt x="2073910" y="831850"/>
                  </a:cubicBezTo>
                  <a:cubicBezTo>
                    <a:pt x="1972310" y="834390"/>
                    <a:pt x="1905000" y="836930"/>
                    <a:pt x="1797050" y="848360"/>
                  </a:cubicBezTo>
                  <a:cubicBezTo>
                    <a:pt x="1644650" y="863600"/>
                    <a:pt x="1410970" y="911860"/>
                    <a:pt x="1245870" y="927100"/>
                  </a:cubicBezTo>
                  <a:cubicBezTo>
                    <a:pt x="1112520" y="939800"/>
                    <a:pt x="981710" y="929640"/>
                    <a:pt x="883920" y="944880"/>
                  </a:cubicBezTo>
                  <a:cubicBezTo>
                    <a:pt x="816610" y="955040"/>
                    <a:pt x="768350" y="980440"/>
                    <a:pt x="715010" y="990600"/>
                  </a:cubicBezTo>
                  <a:cubicBezTo>
                    <a:pt x="669290" y="999490"/>
                    <a:pt x="632460" y="1004570"/>
                    <a:pt x="585470" y="1008380"/>
                  </a:cubicBezTo>
                  <a:cubicBezTo>
                    <a:pt x="532130" y="1012190"/>
                    <a:pt x="454660" y="1017270"/>
                    <a:pt x="411480" y="1012190"/>
                  </a:cubicBezTo>
                  <a:cubicBezTo>
                    <a:pt x="386080" y="1009650"/>
                    <a:pt x="375920" y="1005840"/>
                    <a:pt x="351790" y="995680"/>
                  </a:cubicBezTo>
                  <a:cubicBezTo>
                    <a:pt x="308610" y="977900"/>
                    <a:pt x="219710" y="941070"/>
                    <a:pt x="177800" y="900430"/>
                  </a:cubicBezTo>
                  <a:cubicBezTo>
                    <a:pt x="142240" y="864870"/>
                    <a:pt x="123190" y="817880"/>
                    <a:pt x="105410" y="773430"/>
                  </a:cubicBezTo>
                  <a:cubicBezTo>
                    <a:pt x="87630" y="730250"/>
                    <a:pt x="77470" y="693420"/>
                    <a:pt x="68580" y="640080"/>
                  </a:cubicBezTo>
                  <a:cubicBezTo>
                    <a:pt x="55880" y="562610"/>
                    <a:pt x="66040" y="415290"/>
                    <a:pt x="52070" y="347980"/>
                  </a:cubicBezTo>
                  <a:cubicBezTo>
                    <a:pt x="44450" y="311150"/>
                    <a:pt x="27940" y="299720"/>
                    <a:pt x="21590" y="264160"/>
                  </a:cubicBezTo>
                  <a:cubicBezTo>
                    <a:pt x="11430" y="205740"/>
                    <a:pt x="0" y="60960"/>
                    <a:pt x="19050" y="24130"/>
                  </a:cubicBezTo>
                  <a:cubicBezTo>
                    <a:pt x="26670" y="8890"/>
                    <a:pt x="41910" y="0"/>
                    <a:pt x="53340" y="1270"/>
                  </a:cubicBezTo>
                  <a:cubicBezTo>
                    <a:pt x="63500" y="2540"/>
                    <a:pt x="80010" y="19050"/>
                    <a:pt x="83820" y="27940"/>
                  </a:cubicBezTo>
                  <a:cubicBezTo>
                    <a:pt x="86360" y="34290"/>
                    <a:pt x="85090" y="43180"/>
                    <a:pt x="81280" y="49530"/>
                  </a:cubicBezTo>
                  <a:cubicBezTo>
                    <a:pt x="77470" y="57150"/>
                    <a:pt x="66040" y="67310"/>
                    <a:pt x="57150" y="68580"/>
                  </a:cubicBezTo>
                  <a:cubicBezTo>
                    <a:pt x="48260" y="69850"/>
                    <a:pt x="33020" y="64770"/>
                    <a:pt x="26670" y="58420"/>
                  </a:cubicBezTo>
                  <a:cubicBezTo>
                    <a:pt x="21590" y="53340"/>
                    <a:pt x="17780" y="45720"/>
                    <a:pt x="17780" y="38100"/>
                  </a:cubicBezTo>
                  <a:cubicBezTo>
                    <a:pt x="17780" y="29210"/>
                    <a:pt x="22860" y="15240"/>
                    <a:pt x="29210" y="8890"/>
                  </a:cubicBezTo>
                  <a:cubicBezTo>
                    <a:pt x="34290" y="3810"/>
                    <a:pt x="41910" y="0"/>
                    <a:pt x="49530" y="1270"/>
                  </a:cubicBezTo>
                  <a:cubicBezTo>
                    <a:pt x="60960" y="3810"/>
                    <a:pt x="77470" y="15240"/>
                    <a:pt x="85090" y="34290"/>
                  </a:cubicBezTo>
                  <a:cubicBezTo>
                    <a:pt x="102870" y="73660"/>
                    <a:pt x="76200" y="200660"/>
                    <a:pt x="86360" y="256540"/>
                  </a:cubicBezTo>
                  <a:cubicBezTo>
                    <a:pt x="92710" y="292100"/>
                    <a:pt x="109220" y="309880"/>
                    <a:pt x="116840" y="342900"/>
                  </a:cubicBezTo>
                  <a:cubicBezTo>
                    <a:pt x="127000" y="383540"/>
                    <a:pt x="130810" y="433070"/>
                    <a:pt x="134620" y="482600"/>
                  </a:cubicBezTo>
                  <a:cubicBezTo>
                    <a:pt x="138430" y="539750"/>
                    <a:pt x="128270" y="610870"/>
                    <a:pt x="138430" y="666750"/>
                  </a:cubicBezTo>
                  <a:cubicBezTo>
                    <a:pt x="147320" y="717550"/>
                    <a:pt x="168910" y="774700"/>
                    <a:pt x="185420" y="806450"/>
                  </a:cubicBezTo>
                  <a:cubicBezTo>
                    <a:pt x="195580" y="825500"/>
                    <a:pt x="200660" y="834390"/>
                    <a:pt x="215900" y="848360"/>
                  </a:cubicBezTo>
                  <a:cubicBezTo>
                    <a:pt x="242570" y="872490"/>
                    <a:pt x="304800" y="902970"/>
                    <a:pt x="341630" y="920750"/>
                  </a:cubicBezTo>
                  <a:cubicBezTo>
                    <a:pt x="368300" y="933450"/>
                    <a:pt x="383540" y="943610"/>
                    <a:pt x="411480" y="948690"/>
                  </a:cubicBezTo>
                  <a:cubicBezTo>
                    <a:pt x="450850" y="956310"/>
                    <a:pt x="508000" y="951230"/>
                    <a:pt x="557530" y="947420"/>
                  </a:cubicBezTo>
                  <a:cubicBezTo>
                    <a:pt x="608330" y="943610"/>
                    <a:pt x="660400" y="938530"/>
                    <a:pt x="713740" y="928370"/>
                  </a:cubicBezTo>
                  <a:cubicBezTo>
                    <a:pt x="769620" y="918210"/>
                    <a:pt x="821690" y="892810"/>
                    <a:pt x="882650" y="885190"/>
                  </a:cubicBezTo>
                  <a:cubicBezTo>
                    <a:pt x="952500" y="876300"/>
                    <a:pt x="1040130" y="886460"/>
                    <a:pt x="1112520" y="882650"/>
                  </a:cubicBezTo>
                  <a:cubicBezTo>
                    <a:pt x="1178560" y="878840"/>
                    <a:pt x="1221740" y="872490"/>
                    <a:pt x="1299210" y="862330"/>
                  </a:cubicBezTo>
                  <a:cubicBezTo>
                    <a:pt x="1424940" y="845820"/>
                    <a:pt x="1648460" y="798830"/>
                    <a:pt x="1795780" y="783590"/>
                  </a:cubicBezTo>
                  <a:cubicBezTo>
                    <a:pt x="1912620" y="770890"/>
                    <a:pt x="2001520" y="768350"/>
                    <a:pt x="2113280" y="765810"/>
                  </a:cubicBezTo>
                  <a:cubicBezTo>
                    <a:pt x="2240280" y="763270"/>
                    <a:pt x="2444750" y="750570"/>
                    <a:pt x="2517140" y="772160"/>
                  </a:cubicBezTo>
                  <a:cubicBezTo>
                    <a:pt x="2546350" y="781050"/>
                    <a:pt x="2556510" y="792480"/>
                    <a:pt x="2574290" y="807720"/>
                  </a:cubicBezTo>
                  <a:cubicBezTo>
                    <a:pt x="2593340" y="824230"/>
                    <a:pt x="2611120" y="847090"/>
                    <a:pt x="2626360" y="871220"/>
                  </a:cubicBezTo>
                  <a:cubicBezTo>
                    <a:pt x="2642870" y="897890"/>
                    <a:pt x="2655570" y="924560"/>
                    <a:pt x="2670810" y="961390"/>
                  </a:cubicBezTo>
                  <a:cubicBezTo>
                    <a:pt x="2692400" y="1017270"/>
                    <a:pt x="2724150" y="1115060"/>
                    <a:pt x="2736850" y="1178560"/>
                  </a:cubicBezTo>
                  <a:cubicBezTo>
                    <a:pt x="2747010" y="1226820"/>
                    <a:pt x="2759710" y="1280160"/>
                    <a:pt x="2752090" y="1308100"/>
                  </a:cubicBezTo>
                  <a:cubicBezTo>
                    <a:pt x="2748280" y="1323340"/>
                    <a:pt x="2736850" y="1338580"/>
                    <a:pt x="2726690" y="1341120"/>
                  </a:cubicBezTo>
                  <a:cubicBezTo>
                    <a:pt x="2716530" y="1343660"/>
                    <a:pt x="2689860" y="1320800"/>
                    <a:pt x="2689860" y="132080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2976562" y="9056370"/>
            <a:ext cx="488632" cy="323850"/>
            <a:chOff x="0" y="0"/>
            <a:chExt cx="651510" cy="431800"/>
          </a:xfrm>
        </p:grpSpPr>
        <p:sp>
          <p:nvSpPr>
            <p:cNvPr id="33" name="Freeform 33"/>
            <p:cNvSpPr/>
            <p:nvPr/>
          </p:nvSpPr>
          <p:spPr>
            <a:xfrm>
              <a:off x="45720" y="49530"/>
              <a:ext cx="556260" cy="339090"/>
            </a:xfrm>
            <a:custGeom>
              <a:avLst/>
              <a:gdLst/>
              <a:ahLst/>
              <a:cxnLst/>
              <a:rect l="l" t="t" r="r" b="b"/>
              <a:pathLst>
                <a:path w="556260" h="339090">
                  <a:moveTo>
                    <a:pt x="5080" y="287020"/>
                  </a:moveTo>
                  <a:cubicBezTo>
                    <a:pt x="167640" y="55880"/>
                    <a:pt x="189230" y="30480"/>
                    <a:pt x="209550" y="16510"/>
                  </a:cubicBezTo>
                  <a:cubicBezTo>
                    <a:pt x="223520" y="7620"/>
                    <a:pt x="232410" y="2540"/>
                    <a:pt x="248920" y="1270"/>
                  </a:cubicBezTo>
                  <a:cubicBezTo>
                    <a:pt x="274320" y="0"/>
                    <a:pt x="316230" y="5080"/>
                    <a:pt x="345440" y="22860"/>
                  </a:cubicBezTo>
                  <a:cubicBezTo>
                    <a:pt x="381000" y="44450"/>
                    <a:pt x="401320" y="105410"/>
                    <a:pt x="435610" y="138430"/>
                  </a:cubicBezTo>
                  <a:cubicBezTo>
                    <a:pt x="468630" y="170180"/>
                    <a:pt x="534670" y="199390"/>
                    <a:pt x="548640" y="219710"/>
                  </a:cubicBezTo>
                  <a:cubicBezTo>
                    <a:pt x="554990" y="228600"/>
                    <a:pt x="556260" y="233680"/>
                    <a:pt x="554990" y="241300"/>
                  </a:cubicBezTo>
                  <a:cubicBezTo>
                    <a:pt x="553720" y="250190"/>
                    <a:pt x="547370" y="265430"/>
                    <a:pt x="538480" y="269240"/>
                  </a:cubicBezTo>
                  <a:cubicBezTo>
                    <a:pt x="528320" y="274320"/>
                    <a:pt x="505460" y="271780"/>
                    <a:pt x="496570" y="264160"/>
                  </a:cubicBezTo>
                  <a:cubicBezTo>
                    <a:pt x="488950" y="257810"/>
                    <a:pt x="485140" y="242570"/>
                    <a:pt x="486410" y="233680"/>
                  </a:cubicBezTo>
                  <a:cubicBezTo>
                    <a:pt x="487680" y="224790"/>
                    <a:pt x="497840" y="212090"/>
                    <a:pt x="506730" y="208280"/>
                  </a:cubicBezTo>
                  <a:cubicBezTo>
                    <a:pt x="515620" y="204470"/>
                    <a:pt x="530860" y="204470"/>
                    <a:pt x="538480" y="209550"/>
                  </a:cubicBezTo>
                  <a:cubicBezTo>
                    <a:pt x="546100" y="214630"/>
                    <a:pt x="553720" y="228600"/>
                    <a:pt x="554990" y="237490"/>
                  </a:cubicBezTo>
                  <a:cubicBezTo>
                    <a:pt x="556260" y="245110"/>
                    <a:pt x="553720" y="254000"/>
                    <a:pt x="548640" y="259080"/>
                  </a:cubicBezTo>
                  <a:cubicBezTo>
                    <a:pt x="543560" y="265430"/>
                    <a:pt x="532130" y="271780"/>
                    <a:pt x="520700" y="273050"/>
                  </a:cubicBezTo>
                  <a:cubicBezTo>
                    <a:pt x="502920" y="274320"/>
                    <a:pt x="473710" y="262890"/>
                    <a:pt x="450850" y="248920"/>
                  </a:cubicBezTo>
                  <a:cubicBezTo>
                    <a:pt x="424180" y="232410"/>
                    <a:pt x="397510" y="201930"/>
                    <a:pt x="373380" y="172720"/>
                  </a:cubicBezTo>
                  <a:cubicBezTo>
                    <a:pt x="346710" y="140970"/>
                    <a:pt x="322580" y="81280"/>
                    <a:pt x="297180" y="67310"/>
                  </a:cubicBezTo>
                  <a:cubicBezTo>
                    <a:pt x="281940" y="58420"/>
                    <a:pt x="267970" y="57150"/>
                    <a:pt x="251460" y="63500"/>
                  </a:cubicBezTo>
                  <a:cubicBezTo>
                    <a:pt x="220980" y="74930"/>
                    <a:pt x="176530" y="135890"/>
                    <a:pt x="143510" y="179070"/>
                  </a:cubicBezTo>
                  <a:cubicBezTo>
                    <a:pt x="109220" y="224790"/>
                    <a:pt x="80010" y="316230"/>
                    <a:pt x="50800" y="331470"/>
                  </a:cubicBezTo>
                  <a:cubicBezTo>
                    <a:pt x="35560" y="339090"/>
                    <a:pt x="15240" y="336550"/>
                    <a:pt x="7620" y="328930"/>
                  </a:cubicBezTo>
                  <a:cubicBezTo>
                    <a:pt x="0" y="321310"/>
                    <a:pt x="5080" y="287020"/>
                    <a:pt x="5080" y="28702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2814161" y="9528247"/>
            <a:ext cx="408622" cy="382905"/>
            <a:chOff x="0" y="0"/>
            <a:chExt cx="544830" cy="510540"/>
          </a:xfrm>
        </p:grpSpPr>
        <p:sp>
          <p:nvSpPr>
            <p:cNvPr id="35" name="Freeform 35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5970886" y="2444115"/>
            <a:ext cx="408622" cy="382905"/>
            <a:chOff x="0" y="0"/>
            <a:chExt cx="544830" cy="510540"/>
          </a:xfrm>
        </p:grpSpPr>
        <p:sp>
          <p:nvSpPr>
            <p:cNvPr id="37" name="Freeform 37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2944218" y="3170930"/>
            <a:ext cx="408622" cy="382905"/>
            <a:chOff x="0" y="0"/>
            <a:chExt cx="544830" cy="510540"/>
          </a:xfrm>
        </p:grpSpPr>
        <p:sp>
          <p:nvSpPr>
            <p:cNvPr id="39" name="Freeform 39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3780770" y="2520849"/>
            <a:ext cx="235267" cy="433388"/>
            <a:chOff x="0" y="0"/>
            <a:chExt cx="313690" cy="577850"/>
          </a:xfrm>
        </p:grpSpPr>
        <p:sp>
          <p:nvSpPr>
            <p:cNvPr id="41" name="Freeform 41"/>
            <p:cNvSpPr/>
            <p:nvPr/>
          </p:nvSpPr>
          <p:spPr>
            <a:xfrm>
              <a:off x="50800" y="44450"/>
              <a:ext cx="220980" cy="486410"/>
            </a:xfrm>
            <a:custGeom>
              <a:avLst/>
              <a:gdLst/>
              <a:ahLst/>
              <a:cxnLst/>
              <a:rect l="l" t="t" r="r" b="b"/>
              <a:pathLst>
                <a:path w="220980" h="486410">
                  <a:moveTo>
                    <a:pt x="0" y="218440"/>
                  </a:moveTo>
                  <a:cubicBezTo>
                    <a:pt x="25400" y="152400"/>
                    <a:pt x="68580" y="127000"/>
                    <a:pt x="91440" y="99060"/>
                  </a:cubicBezTo>
                  <a:cubicBezTo>
                    <a:pt x="114300" y="71120"/>
                    <a:pt x="127000" y="16510"/>
                    <a:pt x="148590" y="6350"/>
                  </a:cubicBezTo>
                  <a:cubicBezTo>
                    <a:pt x="162560" y="0"/>
                    <a:pt x="185420" y="6350"/>
                    <a:pt x="195580" y="13970"/>
                  </a:cubicBezTo>
                  <a:cubicBezTo>
                    <a:pt x="204470" y="21590"/>
                    <a:pt x="205740" y="31750"/>
                    <a:pt x="209550" y="48260"/>
                  </a:cubicBezTo>
                  <a:cubicBezTo>
                    <a:pt x="217170" y="88900"/>
                    <a:pt x="212090" y="194310"/>
                    <a:pt x="212090" y="262890"/>
                  </a:cubicBezTo>
                  <a:cubicBezTo>
                    <a:pt x="212090" y="327660"/>
                    <a:pt x="220980" y="416560"/>
                    <a:pt x="212090" y="450850"/>
                  </a:cubicBezTo>
                  <a:cubicBezTo>
                    <a:pt x="208280" y="464820"/>
                    <a:pt x="204470" y="473710"/>
                    <a:pt x="196850" y="478790"/>
                  </a:cubicBezTo>
                  <a:cubicBezTo>
                    <a:pt x="189230" y="483870"/>
                    <a:pt x="175260" y="486410"/>
                    <a:pt x="166370" y="482600"/>
                  </a:cubicBezTo>
                  <a:cubicBezTo>
                    <a:pt x="156210" y="477520"/>
                    <a:pt x="144780" y="457200"/>
                    <a:pt x="144780" y="447040"/>
                  </a:cubicBezTo>
                  <a:cubicBezTo>
                    <a:pt x="144780" y="438150"/>
                    <a:pt x="154940" y="425450"/>
                    <a:pt x="162560" y="421640"/>
                  </a:cubicBezTo>
                  <a:cubicBezTo>
                    <a:pt x="171450" y="417830"/>
                    <a:pt x="185420" y="417830"/>
                    <a:pt x="194310" y="421640"/>
                  </a:cubicBezTo>
                  <a:cubicBezTo>
                    <a:pt x="201930" y="425450"/>
                    <a:pt x="212090" y="438150"/>
                    <a:pt x="212090" y="447040"/>
                  </a:cubicBezTo>
                  <a:cubicBezTo>
                    <a:pt x="212090" y="457200"/>
                    <a:pt x="200660" y="477520"/>
                    <a:pt x="190500" y="482600"/>
                  </a:cubicBezTo>
                  <a:cubicBezTo>
                    <a:pt x="181610" y="486410"/>
                    <a:pt x="167640" y="483870"/>
                    <a:pt x="160020" y="478790"/>
                  </a:cubicBezTo>
                  <a:cubicBezTo>
                    <a:pt x="152400" y="473710"/>
                    <a:pt x="148590" y="466090"/>
                    <a:pt x="144780" y="450850"/>
                  </a:cubicBezTo>
                  <a:cubicBezTo>
                    <a:pt x="132080" y="398780"/>
                    <a:pt x="142240" y="143510"/>
                    <a:pt x="146050" y="82550"/>
                  </a:cubicBezTo>
                  <a:cubicBezTo>
                    <a:pt x="147320" y="62230"/>
                    <a:pt x="146050" y="44450"/>
                    <a:pt x="151130" y="43180"/>
                  </a:cubicBezTo>
                  <a:cubicBezTo>
                    <a:pt x="156210" y="41910"/>
                    <a:pt x="175260" y="55880"/>
                    <a:pt x="175260" y="67310"/>
                  </a:cubicBezTo>
                  <a:cubicBezTo>
                    <a:pt x="176530" y="92710"/>
                    <a:pt x="87630" y="163830"/>
                    <a:pt x="67310" y="199390"/>
                  </a:cubicBezTo>
                  <a:cubicBezTo>
                    <a:pt x="55880" y="219710"/>
                    <a:pt x="59690" y="243840"/>
                    <a:pt x="48260" y="251460"/>
                  </a:cubicBezTo>
                  <a:cubicBezTo>
                    <a:pt x="39370" y="257810"/>
                    <a:pt x="20320" y="256540"/>
                    <a:pt x="12700" y="251460"/>
                  </a:cubicBezTo>
                  <a:cubicBezTo>
                    <a:pt x="5080" y="246380"/>
                    <a:pt x="0" y="218440"/>
                    <a:pt x="0" y="2184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1831002" y="2304098"/>
            <a:ext cx="1928812" cy="540068"/>
            <a:chOff x="0" y="0"/>
            <a:chExt cx="2571750" cy="720090"/>
          </a:xfrm>
        </p:grpSpPr>
        <p:sp>
          <p:nvSpPr>
            <p:cNvPr id="43" name="Freeform 43"/>
            <p:cNvSpPr/>
            <p:nvPr/>
          </p:nvSpPr>
          <p:spPr>
            <a:xfrm>
              <a:off x="44450" y="34290"/>
              <a:ext cx="2476500" cy="636270"/>
            </a:xfrm>
            <a:custGeom>
              <a:avLst/>
              <a:gdLst/>
              <a:ahLst/>
              <a:cxnLst/>
              <a:rect l="l" t="t" r="r" b="b"/>
              <a:pathLst>
                <a:path w="2476500" h="636270">
                  <a:moveTo>
                    <a:pt x="2438400" y="96520"/>
                  </a:moveTo>
                  <a:cubicBezTo>
                    <a:pt x="2225040" y="72390"/>
                    <a:pt x="1858010" y="72390"/>
                    <a:pt x="1710690" y="80010"/>
                  </a:cubicBezTo>
                  <a:cubicBezTo>
                    <a:pt x="1631950" y="83820"/>
                    <a:pt x="1611630" y="93980"/>
                    <a:pt x="1529080" y="97790"/>
                  </a:cubicBezTo>
                  <a:cubicBezTo>
                    <a:pt x="1347470" y="106680"/>
                    <a:pt x="822960" y="78740"/>
                    <a:pt x="664210" y="99060"/>
                  </a:cubicBezTo>
                  <a:cubicBezTo>
                    <a:pt x="603250" y="106680"/>
                    <a:pt x="579120" y="125730"/>
                    <a:pt x="538480" y="130810"/>
                  </a:cubicBezTo>
                  <a:cubicBezTo>
                    <a:pt x="501650" y="135890"/>
                    <a:pt x="472440" y="124460"/>
                    <a:pt x="431800" y="130810"/>
                  </a:cubicBezTo>
                  <a:cubicBezTo>
                    <a:pt x="375920" y="139700"/>
                    <a:pt x="283210" y="170180"/>
                    <a:pt x="237490" y="194310"/>
                  </a:cubicBezTo>
                  <a:cubicBezTo>
                    <a:pt x="209550" y="209550"/>
                    <a:pt x="193040" y="226060"/>
                    <a:pt x="175260" y="243840"/>
                  </a:cubicBezTo>
                  <a:cubicBezTo>
                    <a:pt x="158750" y="260350"/>
                    <a:pt x="139700" y="275590"/>
                    <a:pt x="130810" y="298450"/>
                  </a:cubicBezTo>
                  <a:cubicBezTo>
                    <a:pt x="120650" y="325120"/>
                    <a:pt x="130810" y="363220"/>
                    <a:pt x="121920" y="393700"/>
                  </a:cubicBezTo>
                  <a:cubicBezTo>
                    <a:pt x="113030" y="424180"/>
                    <a:pt x="88900" y="447040"/>
                    <a:pt x="80010" y="480060"/>
                  </a:cubicBezTo>
                  <a:cubicBezTo>
                    <a:pt x="69850" y="518160"/>
                    <a:pt x="83820" y="588010"/>
                    <a:pt x="69850" y="612140"/>
                  </a:cubicBezTo>
                  <a:cubicBezTo>
                    <a:pt x="62230" y="626110"/>
                    <a:pt x="46990" y="635000"/>
                    <a:pt x="36830" y="635000"/>
                  </a:cubicBezTo>
                  <a:cubicBezTo>
                    <a:pt x="26670" y="635000"/>
                    <a:pt x="8890" y="618490"/>
                    <a:pt x="6350" y="608330"/>
                  </a:cubicBezTo>
                  <a:cubicBezTo>
                    <a:pt x="3810" y="599440"/>
                    <a:pt x="8890" y="585470"/>
                    <a:pt x="15240" y="579120"/>
                  </a:cubicBezTo>
                  <a:cubicBezTo>
                    <a:pt x="21590" y="572770"/>
                    <a:pt x="35560" y="567690"/>
                    <a:pt x="44450" y="568960"/>
                  </a:cubicBezTo>
                  <a:cubicBezTo>
                    <a:pt x="52070" y="568960"/>
                    <a:pt x="59690" y="574040"/>
                    <a:pt x="63500" y="579120"/>
                  </a:cubicBezTo>
                  <a:cubicBezTo>
                    <a:pt x="68580" y="585470"/>
                    <a:pt x="73660" y="600710"/>
                    <a:pt x="71120" y="609600"/>
                  </a:cubicBezTo>
                  <a:cubicBezTo>
                    <a:pt x="67310" y="619760"/>
                    <a:pt x="50800" y="633730"/>
                    <a:pt x="40640" y="635000"/>
                  </a:cubicBezTo>
                  <a:cubicBezTo>
                    <a:pt x="31750" y="636270"/>
                    <a:pt x="19050" y="632460"/>
                    <a:pt x="12700" y="622300"/>
                  </a:cubicBezTo>
                  <a:cubicBezTo>
                    <a:pt x="0" y="603250"/>
                    <a:pt x="2540" y="552450"/>
                    <a:pt x="7620" y="506730"/>
                  </a:cubicBezTo>
                  <a:cubicBezTo>
                    <a:pt x="16510" y="438150"/>
                    <a:pt x="43180" y="318770"/>
                    <a:pt x="82550" y="254000"/>
                  </a:cubicBezTo>
                  <a:cubicBezTo>
                    <a:pt x="114300" y="201930"/>
                    <a:pt x="166370" y="154940"/>
                    <a:pt x="208280" y="134620"/>
                  </a:cubicBezTo>
                  <a:cubicBezTo>
                    <a:pt x="238760" y="119380"/>
                    <a:pt x="274320" y="128270"/>
                    <a:pt x="297180" y="119380"/>
                  </a:cubicBezTo>
                  <a:cubicBezTo>
                    <a:pt x="313690" y="113030"/>
                    <a:pt x="320040" y="100330"/>
                    <a:pt x="336550" y="92710"/>
                  </a:cubicBezTo>
                  <a:cubicBezTo>
                    <a:pt x="360680" y="81280"/>
                    <a:pt x="396240" y="69850"/>
                    <a:pt x="430530" y="64770"/>
                  </a:cubicBezTo>
                  <a:cubicBezTo>
                    <a:pt x="469900" y="58420"/>
                    <a:pt x="521970" y="67310"/>
                    <a:pt x="562610" y="60960"/>
                  </a:cubicBezTo>
                  <a:cubicBezTo>
                    <a:pt x="599440" y="55880"/>
                    <a:pt x="609600" y="39370"/>
                    <a:pt x="664210" y="31750"/>
                  </a:cubicBezTo>
                  <a:cubicBezTo>
                    <a:pt x="878840" y="0"/>
                    <a:pt x="1996440" y="2540"/>
                    <a:pt x="2269490" y="16510"/>
                  </a:cubicBezTo>
                  <a:cubicBezTo>
                    <a:pt x="2363470" y="21590"/>
                    <a:pt x="2428240" y="19050"/>
                    <a:pt x="2457450" y="36830"/>
                  </a:cubicBezTo>
                  <a:cubicBezTo>
                    <a:pt x="2470150" y="44450"/>
                    <a:pt x="2476500" y="57150"/>
                    <a:pt x="2476500" y="67310"/>
                  </a:cubicBezTo>
                  <a:cubicBezTo>
                    <a:pt x="2476500" y="76200"/>
                    <a:pt x="2467610" y="87630"/>
                    <a:pt x="2459990" y="92710"/>
                  </a:cubicBezTo>
                  <a:cubicBezTo>
                    <a:pt x="2453640" y="96520"/>
                    <a:pt x="2438400" y="96520"/>
                    <a:pt x="2438400" y="9652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11674793" y="2699385"/>
            <a:ext cx="384810" cy="279082"/>
            <a:chOff x="0" y="0"/>
            <a:chExt cx="513080" cy="372110"/>
          </a:xfrm>
        </p:grpSpPr>
        <p:sp>
          <p:nvSpPr>
            <p:cNvPr id="45" name="Freeform 45"/>
            <p:cNvSpPr/>
            <p:nvPr/>
          </p:nvSpPr>
          <p:spPr>
            <a:xfrm>
              <a:off x="45720" y="50800"/>
              <a:ext cx="417830" cy="273050"/>
            </a:xfrm>
            <a:custGeom>
              <a:avLst/>
              <a:gdLst/>
              <a:ahLst/>
              <a:cxnLst/>
              <a:rect l="l" t="t" r="r" b="b"/>
              <a:pathLst>
                <a:path w="417830" h="273050">
                  <a:moveTo>
                    <a:pt x="58420" y="13970"/>
                  </a:moveTo>
                  <a:cubicBezTo>
                    <a:pt x="193040" y="196850"/>
                    <a:pt x="226060" y="208280"/>
                    <a:pt x="233680" y="224790"/>
                  </a:cubicBezTo>
                  <a:cubicBezTo>
                    <a:pt x="237490" y="234950"/>
                    <a:pt x="236220" y="247650"/>
                    <a:pt x="231140" y="255270"/>
                  </a:cubicBezTo>
                  <a:cubicBezTo>
                    <a:pt x="226060" y="262890"/>
                    <a:pt x="212090" y="273050"/>
                    <a:pt x="204470" y="270510"/>
                  </a:cubicBezTo>
                  <a:cubicBezTo>
                    <a:pt x="193040" y="266700"/>
                    <a:pt x="179070" y="226060"/>
                    <a:pt x="176530" y="207010"/>
                  </a:cubicBezTo>
                  <a:cubicBezTo>
                    <a:pt x="175260" y="193040"/>
                    <a:pt x="176530" y="182880"/>
                    <a:pt x="182880" y="168910"/>
                  </a:cubicBezTo>
                  <a:cubicBezTo>
                    <a:pt x="194310" y="146050"/>
                    <a:pt x="224790" y="110490"/>
                    <a:pt x="255270" y="87630"/>
                  </a:cubicBezTo>
                  <a:cubicBezTo>
                    <a:pt x="289560" y="60960"/>
                    <a:pt x="351790" y="21590"/>
                    <a:pt x="379730" y="21590"/>
                  </a:cubicBezTo>
                  <a:cubicBezTo>
                    <a:pt x="394970" y="21590"/>
                    <a:pt x="408940" y="31750"/>
                    <a:pt x="414020" y="40640"/>
                  </a:cubicBezTo>
                  <a:cubicBezTo>
                    <a:pt x="417830" y="49530"/>
                    <a:pt x="415290" y="64770"/>
                    <a:pt x="411480" y="72390"/>
                  </a:cubicBezTo>
                  <a:cubicBezTo>
                    <a:pt x="407670" y="78740"/>
                    <a:pt x="401320" y="82550"/>
                    <a:pt x="394970" y="85090"/>
                  </a:cubicBezTo>
                  <a:cubicBezTo>
                    <a:pt x="388620" y="87630"/>
                    <a:pt x="379730" y="87630"/>
                    <a:pt x="373380" y="85090"/>
                  </a:cubicBezTo>
                  <a:cubicBezTo>
                    <a:pt x="365760" y="81280"/>
                    <a:pt x="354330" y="72390"/>
                    <a:pt x="351790" y="63500"/>
                  </a:cubicBezTo>
                  <a:cubicBezTo>
                    <a:pt x="349250" y="54610"/>
                    <a:pt x="353060" y="40640"/>
                    <a:pt x="358140" y="33020"/>
                  </a:cubicBezTo>
                  <a:cubicBezTo>
                    <a:pt x="361950" y="26670"/>
                    <a:pt x="368300" y="22860"/>
                    <a:pt x="375920" y="21590"/>
                  </a:cubicBezTo>
                  <a:cubicBezTo>
                    <a:pt x="384810" y="20320"/>
                    <a:pt x="400050" y="22860"/>
                    <a:pt x="406400" y="29210"/>
                  </a:cubicBezTo>
                  <a:cubicBezTo>
                    <a:pt x="412750" y="35560"/>
                    <a:pt x="417830" y="49530"/>
                    <a:pt x="416560" y="58420"/>
                  </a:cubicBezTo>
                  <a:cubicBezTo>
                    <a:pt x="415290" y="67310"/>
                    <a:pt x="408940" y="74930"/>
                    <a:pt x="398780" y="83820"/>
                  </a:cubicBezTo>
                  <a:cubicBezTo>
                    <a:pt x="377190" y="102870"/>
                    <a:pt x="303530" y="132080"/>
                    <a:pt x="275590" y="152400"/>
                  </a:cubicBezTo>
                  <a:cubicBezTo>
                    <a:pt x="259080" y="165100"/>
                    <a:pt x="246380" y="173990"/>
                    <a:pt x="241300" y="186690"/>
                  </a:cubicBezTo>
                  <a:cubicBezTo>
                    <a:pt x="236220" y="198120"/>
                    <a:pt x="245110" y="219710"/>
                    <a:pt x="240030" y="222250"/>
                  </a:cubicBezTo>
                  <a:cubicBezTo>
                    <a:pt x="234950" y="224790"/>
                    <a:pt x="212090" y="203200"/>
                    <a:pt x="210820" y="205740"/>
                  </a:cubicBezTo>
                  <a:cubicBezTo>
                    <a:pt x="208280" y="208280"/>
                    <a:pt x="237490" y="229870"/>
                    <a:pt x="236220" y="241300"/>
                  </a:cubicBezTo>
                  <a:cubicBezTo>
                    <a:pt x="234950" y="251460"/>
                    <a:pt x="217170" y="267970"/>
                    <a:pt x="204470" y="270510"/>
                  </a:cubicBezTo>
                  <a:cubicBezTo>
                    <a:pt x="187960" y="273050"/>
                    <a:pt x="162560" y="257810"/>
                    <a:pt x="139700" y="238760"/>
                  </a:cubicBezTo>
                  <a:cubicBezTo>
                    <a:pt x="99060" y="204470"/>
                    <a:pt x="16510" y="92710"/>
                    <a:pt x="5080" y="50800"/>
                  </a:cubicBezTo>
                  <a:cubicBezTo>
                    <a:pt x="0" y="33020"/>
                    <a:pt x="3810" y="15240"/>
                    <a:pt x="10160" y="7620"/>
                  </a:cubicBezTo>
                  <a:cubicBezTo>
                    <a:pt x="15240" y="1270"/>
                    <a:pt x="24130" y="0"/>
                    <a:pt x="31750" y="0"/>
                  </a:cubicBezTo>
                  <a:cubicBezTo>
                    <a:pt x="40640" y="0"/>
                    <a:pt x="58420" y="13970"/>
                    <a:pt x="58420" y="13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sp>
        <p:nvSpPr>
          <p:cNvPr id="46" name="TextBox 46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61" y="-53016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1.2. Write Driver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6287213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83138" y="7853828"/>
            <a:ext cx="8104862" cy="2433172"/>
          </a:xfrm>
          <a:custGeom>
            <a:avLst/>
            <a:gdLst/>
            <a:ahLst/>
            <a:cxnLst/>
            <a:rect l="l" t="t" r="r" b="b"/>
            <a:pathLst>
              <a:path w="8104862" h="2433172">
                <a:moveTo>
                  <a:pt x="0" y="0"/>
                </a:moveTo>
                <a:lnTo>
                  <a:pt x="8104862" y="0"/>
                </a:lnTo>
                <a:lnTo>
                  <a:pt x="8104862" y="2433172"/>
                </a:lnTo>
                <a:lnTo>
                  <a:pt x="0" y="2433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23470" y="1782170"/>
            <a:ext cx="14441059" cy="5272133"/>
          </a:xfrm>
          <a:custGeom>
            <a:avLst/>
            <a:gdLst/>
            <a:ahLst/>
            <a:cxnLst/>
            <a:rect l="l" t="t" r="r" b="b"/>
            <a:pathLst>
              <a:path w="14441059" h="5272133">
                <a:moveTo>
                  <a:pt x="0" y="0"/>
                </a:moveTo>
                <a:lnTo>
                  <a:pt x="14441060" y="0"/>
                </a:lnTo>
                <a:lnTo>
                  <a:pt x="14441060" y="5272132"/>
                </a:lnTo>
                <a:lnTo>
                  <a:pt x="0" y="5272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69757" y="6997152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Wave Form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1.2. Write Driver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6287213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3270" y="2164560"/>
            <a:ext cx="15255461" cy="5738400"/>
          </a:xfrm>
          <a:custGeom>
            <a:avLst/>
            <a:gdLst/>
            <a:ahLst/>
            <a:cxnLst/>
            <a:rect l="l" t="t" r="r" b="b"/>
            <a:pathLst>
              <a:path w="15255461" h="5738400">
                <a:moveTo>
                  <a:pt x="0" y="0"/>
                </a:moveTo>
                <a:lnTo>
                  <a:pt x="15255460" y="0"/>
                </a:lnTo>
                <a:lnTo>
                  <a:pt x="15255460" y="5738401"/>
                </a:lnTo>
                <a:lnTo>
                  <a:pt x="0" y="5738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34854" y="8468630"/>
            <a:ext cx="5902107" cy="1573895"/>
          </a:xfrm>
          <a:custGeom>
            <a:avLst/>
            <a:gdLst/>
            <a:ahLst/>
            <a:cxnLst/>
            <a:rect l="l" t="t" r="r" b="b"/>
            <a:pathLst>
              <a:path w="5902107" h="1573895">
                <a:moveTo>
                  <a:pt x="0" y="0"/>
                </a:moveTo>
                <a:lnTo>
                  <a:pt x="5902107" y="0"/>
                </a:lnTo>
                <a:lnTo>
                  <a:pt x="5902107" y="1573895"/>
                </a:lnTo>
                <a:lnTo>
                  <a:pt x="0" y="1573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44758" y="8324018"/>
            <a:ext cx="8043242" cy="1575480"/>
          </a:xfrm>
          <a:custGeom>
            <a:avLst/>
            <a:gdLst/>
            <a:ahLst/>
            <a:cxnLst/>
            <a:rect l="l" t="t" r="r" b="b"/>
            <a:pathLst>
              <a:path w="8043242" h="1575480">
                <a:moveTo>
                  <a:pt x="0" y="0"/>
                </a:moveTo>
                <a:lnTo>
                  <a:pt x="8043242" y="0"/>
                </a:lnTo>
                <a:lnTo>
                  <a:pt x="8043242" y="1575480"/>
                </a:lnTo>
                <a:lnTo>
                  <a:pt x="0" y="1575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6753" y="8392430"/>
            <a:ext cx="6748487" cy="72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02"/>
              </a:lnSpc>
              <a:spcBef>
                <a:spcPct val="0"/>
              </a:spcBef>
            </a:pPr>
            <a:r>
              <a:rPr lang="en-US" sz="4276" spc="419">
                <a:solidFill>
                  <a:srgbClr val="231F20"/>
                </a:solidFill>
                <a:latin typeface="DM Sans Bold"/>
              </a:rPr>
              <a:t>Delay: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1.2. Write Driver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5705" y="2692965"/>
            <a:ext cx="8498568" cy="6565335"/>
          </a:xfrm>
          <a:custGeom>
            <a:avLst/>
            <a:gdLst/>
            <a:ahLst/>
            <a:cxnLst/>
            <a:rect l="l" t="t" r="r" b="b"/>
            <a:pathLst>
              <a:path w="8498568" h="6565335">
                <a:moveTo>
                  <a:pt x="0" y="0"/>
                </a:moveTo>
                <a:lnTo>
                  <a:pt x="8498568" y="0"/>
                </a:lnTo>
                <a:lnTo>
                  <a:pt x="8498568" y="6565335"/>
                </a:lnTo>
                <a:lnTo>
                  <a:pt x="0" y="6565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271000" y="3016474"/>
            <a:ext cx="6963135" cy="135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The read operation of the memory starts after the bit lines are pre-charged.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0" y="4528220"/>
            <a:ext cx="6963135" cy="90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The selected WL will activate a cell or a row.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0" y="5690243"/>
            <a:ext cx="6963135" cy="90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The memory cell is storing a value of 0 at q and 1 at q~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0" y="6783094"/>
            <a:ext cx="6963135" cy="135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Transistor M4 and M3 on, q=0 and q~=1 make M1 and M6 on, M2 and M5 off.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1000" y="8333145"/>
            <a:ext cx="6963135" cy="44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BL = 0 and BLB =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0" y="9083096"/>
            <a:ext cx="6963135" cy="44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2"/>
              </a:lnSpc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=&gt; Read memory value 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1.3. Sense-amplifier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745411" y="6890607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596" y="2792078"/>
            <a:ext cx="9205404" cy="6202783"/>
          </a:xfrm>
          <a:custGeom>
            <a:avLst/>
            <a:gdLst/>
            <a:ahLst/>
            <a:cxnLst/>
            <a:rect l="l" t="t" r="r" b="b"/>
            <a:pathLst>
              <a:path w="9205404" h="6202783">
                <a:moveTo>
                  <a:pt x="0" y="0"/>
                </a:moveTo>
                <a:lnTo>
                  <a:pt x="9205404" y="0"/>
                </a:lnTo>
                <a:lnTo>
                  <a:pt x="9205404" y="6202783"/>
                </a:lnTo>
                <a:lnTo>
                  <a:pt x="0" y="6202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46693" y="2792078"/>
            <a:ext cx="8341307" cy="6127676"/>
          </a:xfrm>
          <a:custGeom>
            <a:avLst/>
            <a:gdLst/>
            <a:ahLst/>
            <a:cxnLst/>
            <a:rect l="l" t="t" r="r" b="b"/>
            <a:pathLst>
              <a:path w="8341307" h="6127676">
                <a:moveTo>
                  <a:pt x="0" y="0"/>
                </a:moveTo>
                <a:lnTo>
                  <a:pt x="8341307" y="0"/>
                </a:lnTo>
                <a:lnTo>
                  <a:pt x="8341307" y="6127676"/>
                </a:lnTo>
                <a:lnTo>
                  <a:pt x="0" y="6127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46" b="-104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910463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Schematic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70020" y="8910463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Symbol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1.3. Sense-amplifier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6287213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696" y="2210280"/>
            <a:ext cx="18222404" cy="6812672"/>
          </a:xfrm>
          <a:custGeom>
            <a:avLst/>
            <a:gdLst/>
            <a:ahLst/>
            <a:cxnLst/>
            <a:rect l="l" t="t" r="r" b="b"/>
            <a:pathLst>
              <a:path w="18222404" h="6812672">
                <a:moveTo>
                  <a:pt x="0" y="0"/>
                </a:moveTo>
                <a:lnTo>
                  <a:pt x="18222404" y="0"/>
                </a:lnTo>
                <a:lnTo>
                  <a:pt x="18222404" y="6812671"/>
                </a:lnTo>
                <a:lnTo>
                  <a:pt x="0" y="6812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6" b="-109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96757" y="9146776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Wave Form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1.3. Sense-amplifier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759081" y="-3143657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433684" y="683865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6365145" y="2432277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596" y="2148675"/>
            <a:ext cx="18222404" cy="6802813"/>
          </a:xfrm>
          <a:custGeom>
            <a:avLst/>
            <a:gdLst/>
            <a:ahLst/>
            <a:cxnLst/>
            <a:rect l="l" t="t" r="r" b="b"/>
            <a:pathLst>
              <a:path w="18222404" h="6802813">
                <a:moveTo>
                  <a:pt x="0" y="0"/>
                </a:moveTo>
                <a:lnTo>
                  <a:pt x="18222404" y="0"/>
                </a:lnTo>
                <a:lnTo>
                  <a:pt x="18222404" y="6802814"/>
                </a:lnTo>
                <a:lnTo>
                  <a:pt x="0" y="6802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43784" y="8951489"/>
            <a:ext cx="10128266" cy="1210296"/>
          </a:xfrm>
          <a:custGeom>
            <a:avLst/>
            <a:gdLst/>
            <a:ahLst/>
            <a:cxnLst/>
            <a:rect l="l" t="t" r="r" b="b"/>
            <a:pathLst>
              <a:path w="10128266" h="1210296">
                <a:moveTo>
                  <a:pt x="0" y="0"/>
                </a:moveTo>
                <a:lnTo>
                  <a:pt x="10128266" y="0"/>
                </a:lnTo>
                <a:lnTo>
                  <a:pt x="10128266" y="1210296"/>
                </a:lnTo>
                <a:lnTo>
                  <a:pt x="0" y="1210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5220" y="9157846"/>
            <a:ext cx="6748487" cy="72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02"/>
              </a:lnSpc>
              <a:spcBef>
                <a:spcPct val="0"/>
              </a:spcBef>
            </a:pPr>
            <a:r>
              <a:rPr lang="en-US" sz="4276" spc="419">
                <a:solidFill>
                  <a:srgbClr val="231F20"/>
                </a:solidFill>
                <a:latin typeface="DM Sans Bold"/>
              </a:rPr>
              <a:t>Delay: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1.3. Sense-amplifier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5238657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63616" y="2104071"/>
            <a:ext cx="7242965" cy="7154229"/>
          </a:xfrm>
          <a:custGeom>
            <a:avLst/>
            <a:gdLst/>
            <a:ahLst/>
            <a:cxnLst/>
            <a:rect l="l" t="t" r="r" b="b"/>
            <a:pathLst>
              <a:path w="7242965" h="7154229">
                <a:moveTo>
                  <a:pt x="0" y="0"/>
                </a:moveTo>
                <a:lnTo>
                  <a:pt x="7242964" y="0"/>
                </a:lnTo>
                <a:lnTo>
                  <a:pt x="7242964" y="7154229"/>
                </a:lnTo>
                <a:lnTo>
                  <a:pt x="0" y="7154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" t="-4481" r="-3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29" y="2104071"/>
            <a:ext cx="10190916" cy="7154229"/>
          </a:xfrm>
          <a:custGeom>
            <a:avLst/>
            <a:gdLst/>
            <a:ahLst/>
            <a:cxnLst/>
            <a:rect l="l" t="t" r="r" b="b"/>
            <a:pathLst>
              <a:path w="10190916" h="7154229">
                <a:moveTo>
                  <a:pt x="0" y="0"/>
                </a:moveTo>
                <a:lnTo>
                  <a:pt x="10190916" y="0"/>
                </a:lnTo>
                <a:lnTo>
                  <a:pt x="10190916" y="7154229"/>
                </a:lnTo>
                <a:lnTo>
                  <a:pt x="0" y="7154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539513" y="8365541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Symbol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1.4. Row Decoder 2-4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938" y="2210134"/>
            <a:ext cx="18549938" cy="7093367"/>
          </a:xfrm>
          <a:custGeom>
            <a:avLst/>
            <a:gdLst/>
            <a:ahLst/>
            <a:cxnLst/>
            <a:rect l="l" t="t" r="r" b="b"/>
            <a:pathLst>
              <a:path w="18549938" h="7093367">
                <a:moveTo>
                  <a:pt x="0" y="0"/>
                </a:moveTo>
                <a:lnTo>
                  <a:pt x="18549938" y="0"/>
                </a:lnTo>
                <a:lnTo>
                  <a:pt x="18549938" y="7093367"/>
                </a:lnTo>
                <a:lnTo>
                  <a:pt x="0" y="709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83" b="-92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76882" y="4773063"/>
            <a:ext cx="6911118" cy="2969908"/>
          </a:xfrm>
          <a:custGeom>
            <a:avLst/>
            <a:gdLst/>
            <a:ahLst/>
            <a:cxnLst/>
            <a:rect l="l" t="t" r="r" b="b"/>
            <a:pathLst>
              <a:path w="6911118" h="2969908">
                <a:moveTo>
                  <a:pt x="0" y="0"/>
                </a:moveTo>
                <a:lnTo>
                  <a:pt x="6911118" y="0"/>
                </a:lnTo>
                <a:lnTo>
                  <a:pt x="6911118" y="2969908"/>
                </a:lnTo>
                <a:lnTo>
                  <a:pt x="0" y="296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1.4. Row Decoder 2-4</a:t>
            </a:r>
          </a:p>
        </p:txBody>
      </p:sp>
      <p:sp>
        <p:nvSpPr>
          <p:cNvPr id="6" name="Freeform 6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52113" y="660913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69457" y="5437558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08300" y="6030472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84175" y="731399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54740" y="731399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39577" y="782766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50957" y="787261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36096" y="2068213"/>
            <a:ext cx="3474003" cy="647719"/>
            <a:chOff x="0" y="0"/>
            <a:chExt cx="914964" cy="170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26744" y="-122768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329091"/>
            <a:ext cx="7023413" cy="518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18" lvl="1" indent="-249409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Understand the operational mechanism of SRAM memory.</a:t>
            </a:r>
          </a:p>
          <a:p>
            <a:pPr marL="498818" lvl="1" indent="-249409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Analyze and measure the delay and energy consumption of the SRAM circuit.</a:t>
            </a:r>
          </a:p>
          <a:p>
            <a:pPr marL="498818" lvl="1" indent="-249409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Develop methods and techniques to optimize the VLSI SRAM design based on parameters such as power and delay.</a:t>
            </a:r>
          </a:p>
          <a:p>
            <a:pPr marL="498818" lvl="1" indent="-249409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Research and apply new technologies, such as low-power solutions, to enhance the performance of SRAM.</a:t>
            </a:r>
          </a:p>
          <a:p>
            <a:pPr>
              <a:lnSpc>
                <a:spcPts val="3188"/>
              </a:lnSpc>
            </a:pPr>
            <a:endParaRPr lang="en-US" sz="2310" spc="226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2742720" y="2068213"/>
            <a:ext cx="3474003" cy="647719"/>
            <a:chOff x="0" y="0"/>
            <a:chExt cx="914964" cy="1705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Goals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742720" y="2943647"/>
            <a:ext cx="4846313" cy="358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18" lvl="1" indent="-249409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Enhance System Performance.</a:t>
            </a:r>
          </a:p>
          <a:p>
            <a:pPr marL="498818" lvl="1" indent="-249409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Reduce Energy Consumption.</a:t>
            </a:r>
          </a:p>
          <a:p>
            <a:pPr marL="498818" lvl="1" indent="-249409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Foster the Development of VLSI Technology.</a:t>
            </a:r>
          </a:p>
          <a:p>
            <a:pPr marL="498818" lvl="1" indent="-249409">
              <a:lnSpc>
                <a:spcPts val="3188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Contribute to the VLSI Research Community.</a:t>
            </a:r>
          </a:p>
          <a:p>
            <a:pPr marL="0" lvl="0" indent="0">
              <a:lnSpc>
                <a:spcPts val="3188"/>
              </a:lnSpc>
              <a:spcBef>
                <a:spcPct val="0"/>
              </a:spcBef>
            </a:pPr>
            <a:endParaRPr lang="en-US" sz="2310" spc="226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4176364">
            <a:off x="-4105129" y="719741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085749">
            <a:off x="-2847365" y="-864899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75186" y="2394784"/>
            <a:ext cx="6794421" cy="6863516"/>
          </a:xfrm>
          <a:custGeom>
            <a:avLst/>
            <a:gdLst/>
            <a:ahLst/>
            <a:cxnLst/>
            <a:rect l="l" t="t" r="r" b="b"/>
            <a:pathLst>
              <a:path w="6794421" h="6863516">
                <a:moveTo>
                  <a:pt x="0" y="0"/>
                </a:moveTo>
                <a:lnTo>
                  <a:pt x="6794421" y="0"/>
                </a:lnTo>
                <a:lnTo>
                  <a:pt x="6794421" y="6863516"/>
                </a:lnTo>
                <a:lnTo>
                  <a:pt x="0" y="6863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553" y="2394784"/>
            <a:ext cx="10535559" cy="6863516"/>
          </a:xfrm>
          <a:custGeom>
            <a:avLst/>
            <a:gdLst/>
            <a:ahLst/>
            <a:cxnLst/>
            <a:rect l="l" t="t" r="r" b="b"/>
            <a:pathLst>
              <a:path w="10535559" h="6863516">
                <a:moveTo>
                  <a:pt x="0" y="0"/>
                </a:moveTo>
                <a:lnTo>
                  <a:pt x="10535559" y="0"/>
                </a:lnTo>
                <a:lnTo>
                  <a:pt x="10535559" y="6863516"/>
                </a:lnTo>
                <a:lnTo>
                  <a:pt x="0" y="68635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75186" y="9201150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Symbol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96" y="466725"/>
            <a:ext cx="7973010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1.5. Column Decoder 3-8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00012"/>
            <a:ext cx="18288000" cy="7669020"/>
          </a:xfrm>
          <a:custGeom>
            <a:avLst/>
            <a:gdLst/>
            <a:ahLst/>
            <a:cxnLst/>
            <a:rect l="l" t="t" r="r" b="b"/>
            <a:pathLst>
              <a:path w="18288000" h="7669020">
                <a:moveTo>
                  <a:pt x="0" y="0"/>
                </a:moveTo>
                <a:lnTo>
                  <a:pt x="18288000" y="0"/>
                </a:lnTo>
                <a:lnTo>
                  <a:pt x="18288000" y="7669020"/>
                </a:lnTo>
                <a:lnTo>
                  <a:pt x="0" y="7669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8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34788" y="3276789"/>
            <a:ext cx="6886524" cy="4715467"/>
          </a:xfrm>
          <a:custGeom>
            <a:avLst/>
            <a:gdLst/>
            <a:ahLst/>
            <a:cxnLst/>
            <a:rect l="l" t="t" r="r" b="b"/>
            <a:pathLst>
              <a:path w="6886524" h="4715467">
                <a:moveTo>
                  <a:pt x="0" y="0"/>
                </a:moveTo>
                <a:lnTo>
                  <a:pt x="6886525" y="0"/>
                </a:lnTo>
                <a:lnTo>
                  <a:pt x="6886525" y="4715467"/>
                </a:lnTo>
                <a:lnTo>
                  <a:pt x="0" y="4715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591" b="-693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96" y="466725"/>
            <a:ext cx="7973010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1.5. Column Decoder 3-8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09606"/>
            <a:ext cx="10275924" cy="6467787"/>
          </a:xfrm>
          <a:custGeom>
            <a:avLst/>
            <a:gdLst/>
            <a:ahLst/>
            <a:cxnLst/>
            <a:rect l="l" t="t" r="r" b="b"/>
            <a:pathLst>
              <a:path w="10275924" h="6467787">
                <a:moveTo>
                  <a:pt x="0" y="0"/>
                </a:moveTo>
                <a:lnTo>
                  <a:pt x="10275924" y="0"/>
                </a:lnTo>
                <a:lnTo>
                  <a:pt x="10275924" y="6467788"/>
                </a:lnTo>
                <a:lnTo>
                  <a:pt x="0" y="6467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520269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Schematic SRAM 6T CELL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29648" y="3686259"/>
            <a:ext cx="6963135" cy="318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2"/>
              </a:lnSpc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The structure of a 6-Transistor (6T) memory cell:</a:t>
            </a:r>
          </a:p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The Gate terminal is connected to WL (Word Line)</a:t>
            </a:r>
          </a:p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The Drain (D) and Source (S) terminals are connected to Bitline (BL) and BLB (Bitline bar)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2.1. SRAM-6T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65484" y="9452047"/>
            <a:ext cx="8411032" cy="72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02"/>
              </a:lnSpc>
              <a:spcBef>
                <a:spcPct val="0"/>
              </a:spcBef>
            </a:pPr>
            <a:r>
              <a:rPr lang="en-US" sz="4276" spc="419">
                <a:solidFill>
                  <a:srgbClr val="231F20"/>
                </a:solidFill>
                <a:latin typeface="DM Sans"/>
              </a:rPr>
              <a:t>Wave Form SRAM 6T CELL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2.1. SRAM-6T</a:t>
            </a:r>
          </a:p>
        </p:txBody>
      </p:sp>
      <p:sp>
        <p:nvSpPr>
          <p:cNvPr id="8" name="Freeform 8"/>
          <p:cNvSpPr/>
          <p:nvPr/>
        </p:nvSpPr>
        <p:spPr>
          <a:xfrm>
            <a:off x="65596" y="2301267"/>
            <a:ext cx="18222404" cy="6536333"/>
          </a:xfrm>
          <a:custGeom>
            <a:avLst/>
            <a:gdLst/>
            <a:ahLst/>
            <a:cxnLst/>
            <a:rect l="l" t="t" r="r" b="b"/>
            <a:pathLst>
              <a:path w="18222404" h="6536333">
                <a:moveTo>
                  <a:pt x="0" y="0"/>
                </a:moveTo>
                <a:lnTo>
                  <a:pt x="18222404" y="0"/>
                </a:lnTo>
                <a:lnTo>
                  <a:pt x="18222404" y="6536333"/>
                </a:lnTo>
                <a:lnTo>
                  <a:pt x="0" y="6536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4504" b="-7972"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3540316" y="5597168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5041663" y="-476963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596" y="1885959"/>
            <a:ext cx="18098002" cy="6727161"/>
          </a:xfrm>
          <a:custGeom>
            <a:avLst/>
            <a:gdLst/>
            <a:ahLst/>
            <a:cxnLst/>
            <a:rect l="l" t="t" r="r" b="b"/>
            <a:pathLst>
              <a:path w="18098002" h="6727161">
                <a:moveTo>
                  <a:pt x="0" y="0"/>
                </a:moveTo>
                <a:lnTo>
                  <a:pt x="18098002" y="0"/>
                </a:lnTo>
                <a:lnTo>
                  <a:pt x="18098002" y="6727161"/>
                </a:lnTo>
                <a:lnTo>
                  <a:pt x="0" y="672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296" b="-719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2.1. SRAM-6T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07098" y="8555970"/>
            <a:ext cx="752780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DM Sans"/>
              </a:rPr>
              <a:t>Delay SRAM 6T CELL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9922" y="9201150"/>
            <a:ext cx="5641330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tp(data-BL): 91.854pS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9922" y="9664212"/>
            <a:ext cx="5641330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tp(BL-Q): 17.6237pS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07098" y="1309692"/>
            <a:ext cx="752780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DM Sans"/>
              </a:rPr>
              <a:t>At 1V and F=100MHz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5238657" y="196468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2496" y="1480933"/>
            <a:ext cx="14823009" cy="8343005"/>
          </a:xfrm>
          <a:custGeom>
            <a:avLst/>
            <a:gdLst/>
            <a:ahLst/>
            <a:cxnLst/>
            <a:rect l="l" t="t" r="r" b="b"/>
            <a:pathLst>
              <a:path w="14823009" h="8343005">
                <a:moveTo>
                  <a:pt x="0" y="0"/>
                </a:moveTo>
                <a:lnTo>
                  <a:pt x="14823008" y="0"/>
                </a:lnTo>
                <a:lnTo>
                  <a:pt x="14823008" y="8343005"/>
                </a:lnTo>
                <a:lnTo>
                  <a:pt x="0" y="8343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96" y="-53016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2.1. SRAM-6T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69757" y="9766788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Schematic SRAM 6T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5056816" y="168335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798" y="1978405"/>
            <a:ext cx="18222404" cy="7044891"/>
          </a:xfrm>
          <a:custGeom>
            <a:avLst/>
            <a:gdLst/>
            <a:ahLst/>
            <a:cxnLst/>
            <a:rect l="l" t="t" r="r" b="b"/>
            <a:pathLst>
              <a:path w="18222404" h="7044891">
                <a:moveTo>
                  <a:pt x="0" y="0"/>
                </a:moveTo>
                <a:lnTo>
                  <a:pt x="18222404" y="0"/>
                </a:lnTo>
                <a:lnTo>
                  <a:pt x="18222404" y="7044891"/>
                </a:lnTo>
                <a:lnTo>
                  <a:pt x="0" y="7044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339" r="-490" b="-550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96757" y="9239566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Wave Form SRAM 6T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2.1. SRAM-6T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598" y="1855279"/>
            <a:ext cx="8542452" cy="6576442"/>
          </a:xfrm>
          <a:custGeom>
            <a:avLst/>
            <a:gdLst/>
            <a:ahLst/>
            <a:cxnLst/>
            <a:rect l="l" t="t" r="r" b="b"/>
            <a:pathLst>
              <a:path w="8542452" h="6576442">
                <a:moveTo>
                  <a:pt x="0" y="0"/>
                </a:moveTo>
                <a:lnTo>
                  <a:pt x="8542452" y="0"/>
                </a:lnTo>
                <a:lnTo>
                  <a:pt x="8542452" y="6576442"/>
                </a:lnTo>
                <a:lnTo>
                  <a:pt x="0" y="6576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0231" y="8374571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Schematic SRAM 4T CELL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00584" y="2850004"/>
            <a:ext cx="7426429" cy="356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3"/>
              </a:lnSpc>
            </a:pPr>
            <a:endParaRPr/>
          </a:p>
          <a:p>
            <a:pPr>
              <a:lnSpc>
                <a:spcPts val="3573"/>
              </a:lnSpc>
            </a:pPr>
            <a:r>
              <a:rPr lang="en-US" sz="2589" spc="253">
                <a:solidFill>
                  <a:srgbClr val="231F20"/>
                </a:solidFill>
                <a:latin typeface="DM Sans"/>
              </a:rPr>
              <a:t>The structure of a 4-Transistor (4T) memory cell:</a:t>
            </a:r>
          </a:p>
          <a:p>
            <a:pPr marL="559027" lvl="1" indent="-279513">
              <a:lnSpc>
                <a:spcPts val="3573"/>
              </a:lnSpc>
              <a:buFont typeface="Arial"/>
              <a:buChar char="•"/>
            </a:pPr>
            <a:r>
              <a:rPr lang="en-US" sz="2589" spc="253">
                <a:solidFill>
                  <a:srgbClr val="231F20"/>
                </a:solidFill>
                <a:latin typeface="DM Sans"/>
              </a:rPr>
              <a:t>The Gate terminal is connected to WL (Word Line)</a:t>
            </a:r>
          </a:p>
          <a:p>
            <a:pPr marL="559027" lvl="1" indent="-279513">
              <a:lnSpc>
                <a:spcPts val="3573"/>
              </a:lnSpc>
              <a:buFont typeface="Arial"/>
              <a:buChar char="•"/>
            </a:pPr>
            <a:r>
              <a:rPr lang="en-US" sz="2589" spc="253">
                <a:solidFill>
                  <a:srgbClr val="231F20"/>
                </a:solidFill>
                <a:latin typeface="DM Sans"/>
              </a:rPr>
              <a:t>The Drain (D) and Source (S) terminals are connected to Bitline (BL) and BLB (Bitline bar)."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2.2. SRAM-4T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596" y="1908795"/>
            <a:ext cx="18222404" cy="6658090"/>
          </a:xfrm>
          <a:custGeom>
            <a:avLst/>
            <a:gdLst/>
            <a:ahLst/>
            <a:cxnLst/>
            <a:rect l="l" t="t" r="r" b="b"/>
            <a:pathLst>
              <a:path w="18222404" h="6658090">
                <a:moveTo>
                  <a:pt x="0" y="0"/>
                </a:moveTo>
                <a:lnTo>
                  <a:pt x="18222404" y="0"/>
                </a:lnTo>
                <a:lnTo>
                  <a:pt x="18222404" y="6658090"/>
                </a:lnTo>
                <a:lnTo>
                  <a:pt x="0" y="665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2955" r="-303" b="-734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44863" y="8859510"/>
            <a:ext cx="8566896" cy="72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02"/>
              </a:lnSpc>
              <a:spcBef>
                <a:spcPct val="0"/>
              </a:spcBef>
            </a:pPr>
            <a:r>
              <a:rPr lang="en-US" sz="4276" spc="419">
                <a:solidFill>
                  <a:srgbClr val="231F20"/>
                </a:solidFill>
                <a:latin typeface="DM Sans Bold"/>
              </a:rPr>
              <a:t>Wave Form SRAM 4T CELL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2.2. SRAM-4T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2738153" y="-476963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774681"/>
            <a:ext cx="18222404" cy="6950861"/>
          </a:xfrm>
          <a:custGeom>
            <a:avLst/>
            <a:gdLst/>
            <a:ahLst/>
            <a:cxnLst/>
            <a:rect l="l" t="t" r="r" b="b"/>
            <a:pathLst>
              <a:path w="18222404" h="6950861">
                <a:moveTo>
                  <a:pt x="0" y="0"/>
                </a:moveTo>
                <a:lnTo>
                  <a:pt x="18222404" y="0"/>
                </a:lnTo>
                <a:lnTo>
                  <a:pt x="18222404" y="6950860"/>
                </a:lnTo>
                <a:lnTo>
                  <a:pt x="0" y="6950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094" r="-117" b="-604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2.2. SRAM-4T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69757" y="8738088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Delay SRAM 4T CELL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9922" y="9101572"/>
            <a:ext cx="4854939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tp(data-BL): 96.16pS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9922" y="9631309"/>
            <a:ext cx="5641330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tp(BL-Q): 6.30203pS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0588" y="1184772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At 1V and f=100MHz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5885" y="161925"/>
            <a:ext cx="1223023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TABLE OF CONTENT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330007" y="2721064"/>
            <a:ext cx="4216400" cy="6372143"/>
          </a:xfrm>
          <a:custGeom>
            <a:avLst/>
            <a:gdLst/>
            <a:ahLst/>
            <a:cxnLst/>
            <a:rect l="l" t="t" r="r" b="b"/>
            <a:pathLst>
              <a:path w="4216400" h="6372143">
                <a:moveTo>
                  <a:pt x="4216400" y="0"/>
                </a:moveTo>
                <a:lnTo>
                  <a:pt x="0" y="0"/>
                </a:lnTo>
                <a:lnTo>
                  <a:pt x="0" y="6372143"/>
                </a:lnTo>
                <a:lnTo>
                  <a:pt x="4216400" y="6372143"/>
                </a:lnTo>
                <a:lnTo>
                  <a:pt x="4216400" y="0"/>
                </a:lnTo>
                <a:close/>
              </a:path>
            </a:pathLst>
          </a:custGeom>
          <a:blipFill>
            <a:blip r:embed="rId4"/>
            <a:stretch>
              <a:fillRect l="-3108"/>
            </a:stretch>
          </a:blipFill>
        </p:spPr>
      </p:sp>
      <p:sp>
        <p:nvSpPr>
          <p:cNvPr id="5" name="Freeform 5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085749">
            <a:off x="-9989681" y="862073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3851"/>
            <a:ext cx="3817979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 I. I/O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19332"/>
            <a:ext cx="3817979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1.1. Pre-charge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59114"/>
            <a:ext cx="6180578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1.2. Write Driver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982158"/>
            <a:ext cx="5023889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1.3. Sense-amplifier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588590"/>
            <a:ext cx="7066553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1.4. Row Decoder 2-4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071321"/>
            <a:ext cx="6180578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II. SRAM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4804" y="5696803"/>
            <a:ext cx="6180578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2.1. SRAM-6T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4804" y="6322285"/>
            <a:ext cx="6180578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2.2. SRAM-4T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4804" y="6988623"/>
            <a:ext cx="6180578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2.3. SRAM-8T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4804" y="7595054"/>
            <a:ext cx="6820449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2.4. Low-power SRAM-6T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280442"/>
            <a:ext cx="8488404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III. Comparation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020224"/>
            <a:ext cx="8488404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IV. 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328371"/>
            <a:ext cx="7066553" cy="110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3999">
                <a:solidFill>
                  <a:srgbClr val="2E2E2E"/>
                </a:solidFill>
                <a:latin typeface="DM Sans"/>
              </a:rPr>
              <a:t>1.5. Column Decoder 3-8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5238657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0943" y="1163994"/>
            <a:ext cx="15386115" cy="8659944"/>
          </a:xfrm>
          <a:custGeom>
            <a:avLst/>
            <a:gdLst/>
            <a:ahLst/>
            <a:cxnLst/>
            <a:rect l="l" t="t" r="r" b="b"/>
            <a:pathLst>
              <a:path w="15386115" h="8659944">
                <a:moveTo>
                  <a:pt x="0" y="0"/>
                </a:moveTo>
                <a:lnTo>
                  <a:pt x="15386114" y="0"/>
                </a:lnTo>
                <a:lnTo>
                  <a:pt x="15386114" y="8659944"/>
                </a:lnTo>
                <a:lnTo>
                  <a:pt x="0" y="8659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-209559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2.2. SRAM-4T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6757" y="9766788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Schematic SRAM 4T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5238657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0789" y="1697057"/>
            <a:ext cx="18338789" cy="6892886"/>
          </a:xfrm>
          <a:custGeom>
            <a:avLst/>
            <a:gdLst/>
            <a:ahLst/>
            <a:cxnLst/>
            <a:rect l="l" t="t" r="r" b="b"/>
            <a:pathLst>
              <a:path w="18338789" h="6892886">
                <a:moveTo>
                  <a:pt x="0" y="0"/>
                </a:moveTo>
                <a:lnTo>
                  <a:pt x="18338789" y="0"/>
                </a:lnTo>
                <a:lnTo>
                  <a:pt x="18338789" y="6892886"/>
                </a:lnTo>
                <a:lnTo>
                  <a:pt x="0" y="6892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501" r="-117" b="-662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96757" y="8738088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Wave Form SRAM 4T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806" y="-53016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2.2. SRAM-4T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2511616" y="-4796800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6764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7863" y="1885959"/>
            <a:ext cx="15243055" cy="7040514"/>
          </a:xfrm>
          <a:custGeom>
            <a:avLst/>
            <a:gdLst/>
            <a:ahLst/>
            <a:cxnLst/>
            <a:rect l="l" t="t" r="r" b="b"/>
            <a:pathLst>
              <a:path w="15243055" h="7040514">
                <a:moveTo>
                  <a:pt x="0" y="0"/>
                </a:moveTo>
                <a:lnTo>
                  <a:pt x="15243056" y="0"/>
                </a:lnTo>
                <a:lnTo>
                  <a:pt x="15243056" y="7040514"/>
                </a:lnTo>
                <a:lnTo>
                  <a:pt x="0" y="7040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2.3. SRAM-8T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2511616" y="-4796800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6764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42618" y="1704984"/>
            <a:ext cx="12874879" cy="7754607"/>
          </a:xfrm>
          <a:custGeom>
            <a:avLst/>
            <a:gdLst/>
            <a:ahLst/>
            <a:cxnLst/>
            <a:rect l="l" t="t" r="r" b="b"/>
            <a:pathLst>
              <a:path w="12874879" h="7754607">
                <a:moveTo>
                  <a:pt x="0" y="0"/>
                </a:moveTo>
                <a:lnTo>
                  <a:pt x="12874878" y="0"/>
                </a:lnTo>
                <a:lnTo>
                  <a:pt x="12874878" y="7754607"/>
                </a:lnTo>
                <a:lnTo>
                  <a:pt x="0" y="7754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8" r="-107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69757" y="9766788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Schematic SRAM 8T CELL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2.3. SRAM-8T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596" y="1704984"/>
            <a:ext cx="18222404" cy="6616690"/>
          </a:xfrm>
          <a:custGeom>
            <a:avLst/>
            <a:gdLst/>
            <a:ahLst/>
            <a:cxnLst/>
            <a:rect l="l" t="t" r="r" b="b"/>
            <a:pathLst>
              <a:path w="18222404" h="6616690">
                <a:moveTo>
                  <a:pt x="0" y="0"/>
                </a:moveTo>
                <a:lnTo>
                  <a:pt x="18222404" y="0"/>
                </a:lnTo>
                <a:lnTo>
                  <a:pt x="18222404" y="6616689"/>
                </a:lnTo>
                <a:lnTo>
                  <a:pt x="0" y="6616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10" r="-18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56102" y="8806867"/>
            <a:ext cx="8488964" cy="72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02"/>
              </a:lnSpc>
              <a:spcBef>
                <a:spcPct val="0"/>
              </a:spcBef>
            </a:pPr>
            <a:r>
              <a:rPr lang="en-US" sz="4276" spc="419">
                <a:solidFill>
                  <a:srgbClr val="231F20"/>
                </a:solidFill>
                <a:latin typeface="DM Sans Bold"/>
              </a:rPr>
              <a:t>Wave Form SRAM 8T CELL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2.3. SRAM-8T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65410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2.3. SRAM-8T</a:t>
            </a:r>
          </a:p>
        </p:txBody>
      </p:sp>
      <p:sp>
        <p:nvSpPr>
          <p:cNvPr id="7" name="Freeform 7"/>
          <p:cNvSpPr/>
          <p:nvPr/>
        </p:nvSpPr>
        <p:spPr>
          <a:xfrm rot="-2085749">
            <a:off x="-2738153" y="-476963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050" y="1885959"/>
            <a:ext cx="18288000" cy="6382197"/>
          </a:xfrm>
          <a:custGeom>
            <a:avLst/>
            <a:gdLst/>
            <a:ahLst/>
            <a:cxnLst/>
            <a:rect l="l" t="t" r="r" b="b"/>
            <a:pathLst>
              <a:path w="18288000" h="6382197">
                <a:moveTo>
                  <a:pt x="0" y="0"/>
                </a:moveTo>
                <a:lnTo>
                  <a:pt x="18288000" y="0"/>
                </a:lnTo>
                <a:lnTo>
                  <a:pt x="18288000" y="6382197"/>
                </a:lnTo>
                <a:lnTo>
                  <a:pt x="0" y="6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69757" y="8391981"/>
            <a:ext cx="6748487" cy="52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Delay SRAM 8T CELL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9337" y="9101572"/>
            <a:ext cx="5925524" cy="52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tp(data-BL): 80.58324pS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337" y="9753385"/>
            <a:ext cx="5921634" cy="53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7"/>
              </a:lnSpc>
              <a:spcBef>
                <a:spcPct val="0"/>
              </a:spcBef>
            </a:pPr>
            <a:r>
              <a:rPr lang="en-US" sz="3229" spc="316">
                <a:solidFill>
                  <a:srgbClr val="231F20"/>
                </a:solidFill>
                <a:latin typeface="DM Sans Bold"/>
              </a:rPr>
              <a:t>tp(BL-Q): 8.8296575pS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3634" y="9101572"/>
            <a:ext cx="5641330" cy="52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tp(Q - RBL): 58.23506pS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5238657" y="168335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0903" y="2401353"/>
            <a:ext cx="17906194" cy="4902467"/>
          </a:xfrm>
          <a:custGeom>
            <a:avLst/>
            <a:gdLst/>
            <a:ahLst/>
            <a:cxnLst/>
            <a:rect l="l" t="t" r="r" b="b"/>
            <a:pathLst>
              <a:path w="17906194" h="4902467">
                <a:moveTo>
                  <a:pt x="0" y="0"/>
                </a:moveTo>
                <a:lnTo>
                  <a:pt x="17906194" y="0"/>
                </a:lnTo>
                <a:lnTo>
                  <a:pt x="17906194" y="4902466"/>
                </a:lnTo>
                <a:lnTo>
                  <a:pt x="0" y="4902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9" r="-2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2.3. SRAM-8T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6757" y="7427644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Schematic SRAM 8T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5264634" y="168335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704984"/>
            <a:ext cx="21103796" cy="7461500"/>
          </a:xfrm>
          <a:custGeom>
            <a:avLst/>
            <a:gdLst/>
            <a:ahLst/>
            <a:cxnLst/>
            <a:rect l="l" t="t" r="r" b="b"/>
            <a:pathLst>
              <a:path w="21103796" h="7461500">
                <a:moveTo>
                  <a:pt x="0" y="0"/>
                </a:moveTo>
                <a:lnTo>
                  <a:pt x="21103796" y="0"/>
                </a:lnTo>
                <a:lnTo>
                  <a:pt x="21103796" y="7461500"/>
                </a:lnTo>
                <a:lnTo>
                  <a:pt x="0" y="746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96757" y="9201150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 Bold"/>
              </a:rPr>
              <a:t>Wave Form SRAM 8T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2.3. SRAM-8T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II. SRAM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79620" y="276849"/>
            <a:ext cx="970026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Montserrat Classic Bold"/>
              </a:rPr>
              <a:t>REDUCE POWER OF SRAM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81806" y="1386200"/>
            <a:ext cx="5808822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POWER GATING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806" y="2557150"/>
            <a:ext cx="17378633" cy="175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DM Sans"/>
              </a:rPr>
              <a:t>   Power gating is a power management technique in electronic circuits where the power of a portion of the circuit can be turned off or reduced when idle to reduce power consumption.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806" y="4728862"/>
            <a:ext cx="17378633" cy="403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DM Sans"/>
              </a:rPr>
              <a:t>  Specifically in the context of SRAM (Static Random-Access Memory), power gating techniques are often applied to reduce power consumption when SRAM is not performing any operations, for example when the system is in an idle state. . By turning off power to certain parts of the SRAM, but leaving the stored data intact, power gating helps reduce leakage current and power consumption during idle conditions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79620" y="276849"/>
            <a:ext cx="970026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Montserrat Classic Bold"/>
              </a:rPr>
              <a:t>REDUCE POWER OF SRAM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81806" y="1386200"/>
            <a:ext cx="5808822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POWER GATING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7308" y="2491115"/>
            <a:ext cx="3753564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Clear Sans"/>
              </a:rPr>
              <a:t>Advantages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757956"/>
            <a:ext cx="9068070" cy="745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Energy Savings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Prolonging Battery Life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Performance Improvement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Temperature Reduction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Design Flexibility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>
              <a:lnSpc>
                <a:spcPts val="4500"/>
              </a:lnSpc>
              <a:spcBef>
                <a:spcPct val="0"/>
              </a:spcBef>
            </a:pPr>
            <a:endParaRPr lang="en-US" sz="4500">
              <a:solidFill>
                <a:srgbClr val="000000"/>
              </a:solidFill>
              <a:latin typeface="Clear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19930" y="3048156"/>
            <a:ext cx="9068070" cy="917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endParaRPr/>
          </a:p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Complex Control Circuitry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Control Energy Consumption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Chip Size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Potential for Delay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 marL="971647" lvl="1" indent="-485824">
              <a:lnSpc>
                <a:spcPts val="45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lear Sans Bold"/>
              </a:rPr>
              <a:t>Increased Costs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>
              <a:lnSpc>
                <a:spcPts val="4500"/>
              </a:lnSpc>
            </a:pPr>
            <a:endParaRPr lang="en-US" sz="4500">
              <a:solidFill>
                <a:srgbClr val="000000"/>
              </a:solidFill>
              <a:latin typeface="Clear Sans Bold"/>
            </a:endParaRPr>
          </a:p>
          <a:p>
            <a:pPr>
              <a:lnSpc>
                <a:spcPts val="4500"/>
              </a:lnSpc>
              <a:spcBef>
                <a:spcPct val="0"/>
              </a:spcBef>
            </a:pPr>
            <a:endParaRPr lang="en-US" sz="4500">
              <a:solidFill>
                <a:srgbClr val="000000"/>
              </a:solidFill>
              <a:latin typeface="Clear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25782" y="2491115"/>
            <a:ext cx="4658916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Clear Sans"/>
              </a:rPr>
              <a:t>Disadvantages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2934061" y="-5525449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6"/>
                </a:lnTo>
                <a:lnTo>
                  <a:pt x="0" y="771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9193" y="1343994"/>
            <a:ext cx="9243426" cy="7914306"/>
          </a:xfrm>
          <a:custGeom>
            <a:avLst/>
            <a:gdLst/>
            <a:ahLst/>
            <a:cxnLst/>
            <a:rect l="l" t="t" r="r" b="b"/>
            <a:pathLst>
              <a:path w="9243426" h="7914306">
                <a:moveTo>
                  <a:pt x="0" y="0"/>
                </a:moveTo>
                <a:lnTo>
                  <a:pt x="9243426" y="0"/>
                </a:lnTo>
                <a:lnTo>
                  <a:pt x="9243426" y="7914306"/>
                </a:lnTo>
                <a:lnTo>
                  <a:pt x="0" y="7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26744" y="-122768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INTRODUCTION OF SRAM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3255" y="1296369"/>
            <a:ext cx="6963135" cy="90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SRAM stands for "Static Random-Access Memory."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3255" y="2446370"/>
            <a:ext cx="6963135" cy="90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It is commonly used for fast data storage and retrieval.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43255" y="3596372"/>
            <a:ext cx="6963135" cy="44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It’s a non-volatile memory type.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43255" y="4368959"/>
            <a:ext cx="6963135" cy="181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The key characteristic of SRAM is its fast access speed and the ability to maintain data without the need for refreshing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85407" y="769162"/>
            <a:ext cx="11255770" cy="8968884"/>
          </a:xfrm>
          <a:custGeom>
            <a:avLst/>
            <a:gdLst/>
            <a:ahLst/>
            <a:cxnLst/>
            <a:rect l="l" t="t" r="r" b="b"/>
            <a:pathLst>
              <a:path w="11255770" h="8968884">
                <a:moveTo>
                  <a:pt x="0" y="0"/>
                </a:moveTo>
                <a:lnTo>
                  <a:pt x="11255770" y="0"/>
                </a:lnTo>
                <a:lnTo>
                  <a:pt x="11255770" y="8968883"/>
                </a:lnTo>
                <a:lnTo>
                  <a:pt x="0" y="8968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4801" y="276849"/>
            <a:ext cx="177368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Montserrat Classic Bold"/>
              </a:rPr>
              <a:t>LP SRAM 6T USING POWER GATING TECHNIQUE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539580" y="9877425"/>
            <a:ext cx="840831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SRAM 6T WITH POWER GATING TECHNIQUE</a:t>
            </a:r>
          </a:p>
        </p:txBody>
      </p:sp>
      <p:sp>
        <p:nvSpPr>
          <p:cNvPr id="8" name="Freeform 8"/>
          <p:cNvSpPr/>
          <p:nvPr/>
        </p:nvSpPr>
        <p:spPr>
          <a:xfrm rot="-2085749">
            <a:off x="-7534037" y="140486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7534037" y="140486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835232"/>
            <a:ext cx="10339720" cy="7423068"/>
          </a:xfrm>
          <a:custGeom>
            <a:avLst/>
            <a:gdLst/>
            <a:ahLst/>
            <a:cxnLst/>
            <a:rect l="l" t="t" r="r" b="b"/>
            <a:pathLst>
              <a:path w="10339720" h="7423068">
                <a:moveTo>
                  <a:pt x="0" y="0"/>
                </a:moveTo>
                <a:lnTo>
                  <a:pt x="10339720" y="0"/>
                </a:lnTo>
                <a:lnTo>
                  <a:pt x="10339720" y="7423068"/>
                </a:lnTo>
                <a:lnTo>
                  <a:pt x="0" y="742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50952" y="2725655"/>
            <a:ext cx="7837048" cy="5642223"/>
          </a:xfrm>
          <a:custGeom>
            <a:avLst/>
            <a:gdLst/>
            <a:ahLst/>
            <a:cxnLst/>
            <a:rect l="l" t="t" r="r" b="b"/>
            <a:pathLst>
              <a:path w="7837048" h="5642223">
                <a:moveTo>
                  <a:pt x="0" y="0"/>
                </a:moveTo>
                <a:lnTo>
                  <a:pt x="7837048" y="0"/>
                </a:lnTo>
                <a:lnTo>
                  <a:pt x="7837048" y="5642223"/>
                </a:lnTo>
                <a:lnTo>
                  <a:pt x="0" y="5642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85" r="-35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3401" y="276849"/>
            <a:ext cx="175082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Montserrat Classic Bold"/>
              </a:rPr>
              <a:t>LP SRAM 6T USING POWER GATING TECHNIQUE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655478" y="9575872"/>
            <a:ext cx="464439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LP SRAM 6T SCHEMATIC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85002" y="9575872"/>
            <a:ext cx="396894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LP SRAM 6T SYMBOL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7534037" y="140486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403342" y="404484"/>
            <a:ext cx="19094683" cy="62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Montserrat Classic Bold"/>
              </a:rPr>
              <a:t>32-BIT LP SRAM 6T USING POWER GATING TECHNIQUE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1732496" y="1480933"/>
            <a:ext cx="14823009" cy="8343005"/>
          </a:xfrm>
          <a:custGeom>
            <a:avLst/>
            <a:gdLst/>
            <a:ahLst/>
            <a:cxnLst/>
            <a:rect l="l" t="t" r="r" b="b"/>
            <a:pathLst>
              <a:path w="14823009" h="8343005">
                <a:moveTo>
                  <a:pt x="0" y="0"/>
                </a:moveTo>
                <a:lnTo>
                  <a:pt x="14823008" y="0"/>
                </a:lnTo>
                <a:lnTo>
                  <a:pt x="14823008" y="8343005"/>
                </a:lnTo>
                <a:lnTo>
                  <a:pt x="0" y="8343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2511616" y="-501382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6052674" y="5411220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9820037" y="1046278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9613" y="1842586"/>
            <a:ext cx="12364540" cy="2280153"/>
          </a:xfrm>
          <a:custGeom>
            <a:avLst/>
            <a:gdLst/>
            <a:ahLst/>
            <a:cxnLst/>
            <a:rect l="l" t="t" r="r" b="b"/>
            <a:pathLst>
              <a:path w="12364540" h="2280153">
                <a:moveTo>
                  <a:pt x="0" y="0"/>
                </a:moveTo>
                <a:lnTo>
                  <a:pt x="12364540" y="0"/>
                </a:lnTo>
                <a:lnTo>
                  <a:pt x="12364540" y="2280153"/>
                </a:lnTo>
                <a:lnTo>
                  <a:pt x="0" y="2280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819225"/>
            <a:ext cx="12162769" cy="2465181"/>
          </a:xfrm>
          <a:custGeom>
            <a:avLst/>
            <a:gdLst/>
            <a:ahLst/>
            <a:cxnLst/>
            <a:rect l="l" t="t" r="r" b="b"/>
            <a:pathLst>
              <a:path w="12162769" h="2465181">
                <a:moveTo>
                  <a:pt x="0" y="0"/>
                </a:moveTo>
                <a:lnTo>
                  <a:pt x="12162769" y="0"/>
                </a:lnTo>
                <a:lnTo>
                  <a:pt x="12162769" y="2465182"/>
                </a:lnTo>
                <a:lnTo>
                  <a:pt x="0" y="2465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9613" y="7914192"/>
            <a:ext cx="12222382" cy="2100439"/>
          </a:xfrm>
          <a:custGeom>
            <a:avLst/>
            <a:gdLst/>
            <a:ahLst/>
            <a:cxnLst/>
            <a:rect l="l" t="t" r="r" b="b"/>
            <a:pathLst>
              <a:path w="12222382" h="2100439">
                <a:moveTo>
                  <a:pt x="0" y="0"/>
                </a:moveTo>
                <a:lnTo>
                  <a:pt x="12222382" y="0"/>
                </a:lnTo>
                <a:lnTo>
                  <a:pt x="12222382" y="2100439"/>
                </a:lnTo>
                <a:lnTo>
                  <a:pt x="0" y="2100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71293" y="2654362"/>
            <a:ext cx="403397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POWER I/O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2162769" y="5655814"/>
            <a:ext cx="6125231" cy="144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Montserrat Classic Bold"/>
              </a:rPr>
              <a:t>POWER SRAM-CELL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00089" y="8636112"/>
            <a:ext cx="5151967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POWER SRAM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22657" y="276849"/>
            <a:ext cx="6614186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III. COMPARATION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7534037" y="140486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85262" y="-109520"/>
            <a:ext cx="15202738" cy="10396520"/>
          </a:xfrm>
          <a:custGeom>
            <a:avLst/>
            <a:gdLst/>
            <a:ahLst/>
            <a:cxnLst/>
            <a:rect l="l" t="t" r="r" b="b"/>
            <a:pathLst>
              <a:path w="12111410" h="10396520">
                <a:moveTo>
                  <a:pt x="0" y="0"/>
                </a:moveTo>
                <a:lnTo>
                  <a:pt x="12111411" y="0"/>
                </a:lnTo>
                <a:lnTo>
                  <a:pt x="12111411" y="10396520"/>
                </a:lnTo>
                <a:lnTo>
                  <a:pt x="0" y="10396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29179" y="592882"/>
            <a:ext cx="2956084" cy="145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"/>
              </a:rPr>
              <a:t>POWER </a:t>
            </a:r>
          </a:p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ontserrat Classic"/>
              </a:rPr>
              <a:t>I/O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6019227" y="-465523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7534037" y="140486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0" y="347975"/>
            <a:ext cx="4202073" cy="145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POWER </a:t>
            </a:r>
          </a:p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SRAM-CELL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77B38-F8EE-43A2-9D31-9C6A46FA0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-51751"/>
            <a:ext cx="14478000" cy="1033875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7534037" y="1404866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-825803" y="388216"/>
            <a:ext cx="4884789" cy="13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5309" dirty="0">
                <a:solidFill>
                  <a:srgbClr val="000000"/>
                </a:solidFill>
                <a:latin typeface="Montserrat Classic Bold"/>
              </a:rPr>
              <a:t>POWER 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5309" dirty="0">
                <a:solidFill>
                  <a:srgbClr val="000000"/>
                </a:solidFill>
                <a:latin typeface="Montserrat Classic Bold"/>
              </a:rPr>
              <a:t>SRAM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5A106-A114-4524-85C1-3DD1BE237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-158775"/>
            <a:ext cx="15087600" cy="1054835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2394463" y="-4606566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0666179" y="589379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6"/>
                </a:lnTo>
                <a:lnTo>
                  <a:pt x="0" y="771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5113566" y="3230227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6"/>
                </a:lnTo>
                <a:lnTo>
                  <a:pt x="0" y="1124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454047" y="276849"/>
            <a:ext cx="718575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Montserrat Classic Bold"/>
              </a:rPr>
              <a:t>IV.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5852" y="1473030"/>
            <a:ext cx="15996296" cy="177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255" lvl="1" indent="-377628" algn="just">
              <a:lnSpc>
                <a:spcPts val="34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M Sans"/>
              </a:rPr>
              <a:t>After completing the project, we gained insights into the operation of SRAM and conducted an investigation into the power consumption of SRAM and related circuits. Additionally, we acquired a deeper understanding of power reduction techniques specific to SRAM.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38906"/>
            <a:ext cx="15996296" cy="133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255" lvl="1" indent="-377628" algn="just">
              <a:lnSpc>
                <a:spcPts val="34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M Sans"/>
              </a:rPr>
              <a:t>There are numerous potential directions for further development in SRAM, particularly in the realms of power reduction and delay optimization techniques in the future.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72511" y="420286"/>
            <a:ext cx="4857869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REFFERENCE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39133" y="2929905"/>
            <a:ext cx="9525" cy="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Freeform 6"/>
          <p:cNvSpPr/>
          <p:nvPr/>
        </p:nvSpPr>
        <p:spPr>
          <a:xfrm rot="-2085749">
            <a:off x="-7962170" y="-1001905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5" y="0"/>
                </a:lnTo>
                <a:lnTo>
                  <a:pt x="11240925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372161"/>
            <a:ext cx="1654549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1)  (IRJET) Design of 4*4 SRAM using Cadence Virtuoso in 90nm TechnologY -  V.JEYARAMYA1, D.GURUPANDI2, RICHARD R3, REKAN KUMAR S4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339625"/>
            <a:ext cx="1654549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2) Performance Evaluation of 6T SRAM cell using 90 nm Technology - Article in International Journal of Engineering Research and · September 2021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98126"/>
            <a:ext cx="1654549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3)  Design and Analysis of a New Loadless 4T SRAM Cell in Deep Submicron CMOS Technologies - Second International Conference on Emerging Trends in Engineering and Technology, ICETET-09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212526"/>
            <a:ext cx="1654549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4)  Design of SRAM Cell with Sense and Precharge Amplifiers - K. Prasad Babu1 , N. Vinod Kumar2 , Syed Noorullah3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143500"/>
            <a:ext cx="1654549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5) A Comparative Study of 6T, 8T and 9T Decanano SRAM cell - Paridhi Athe, S. Dasgupta - 2009 IEEE Symposium on Industrial Electronics and Applications (ISIEA 2009)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076950"/>
            <a:ext cx="1654549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6) Computer Organization and Architecture, Designing for Performance (Eleventh Edition) - William Stallings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734300"/>
            <a:ext cx="1654549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8) CMOS VLSI Design, A Circuits and Systems Perspective (Fourth Edition) - Neil H. E. Weste and David Money Harris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091362"/>
            <a:ext cx="1654549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7) Low-power SRAM circuit design - Martn Margala; Conference Paper · February 1999 (IEEE)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648699"/>
            <a:ext cx="1654549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9) PERFORMANCE ANALYSIS OF SRAM DESIGNS USING TSMC 90nm CMOS TECHNOLOGY - Phạm Văn Khoa , Nguyễn Duy Thông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3540316" y="-5283309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087334"/>
            <a:ext cx="7219304" cy="7328687"/>
          </a:xfrm>
          <a:custGeom>
            <a:avLst/>
            <a:gdLst/>
            <a:ahLst/>
            <a:cxnLst/>
            <a:rect l="l" t="t" r="r" b="b"/>
            <a:pathLst>
              <a:path w="7219304" h="7328687">
                <a:moveTo>
                  <a:pt x="0" y="0"/>
                </a:moveTo>
                <a:lnTo>
                  <a:pt x="7219304" y="0"/>
                </a:lnTo>
                <a:lnTo>
                  <a:pt x="7219304" y="7328688"/>
                </a:lnTo>
                <a:lnTo>
                  <a:pt x="0" y="7328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71000" y="2526746"/>
            <a:ext cx="8115300" cy="135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586" lvl="1" indent="-281793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The pre-charge circuit helps ensure that two bit lines have the same voltage before the address is latched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0" y="4130391"/>
            <a:ext cx="8115300" cy="118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18" lvl="1" indent="-249409" algn="just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The simplest pre-charge circuit consists of three P-type metal-oxide-semiconductor (P-MOS) transistors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0" y="5563475"/>
            <a:ext cx="8115300" cy="78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18" lvl="1" indent="-249409" algn="just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 Q8 and Q9 are responsible for charging, while Q7 is used to balance the voltage.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1000" y="6738874"/>
            <a:ext cx="8115300" cy="38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18" lvl="1" indent="-249409" algn="just">
              <a:lnSpc>
                <a:spcPts val="3188"/>
              </a:lnSpc>
              <a:buFont typeface="Arial"/>
              <a:buChar char="•"/>
            </a:pPr>
            <a:r>
              <a:rPr lang="en-US" sz="2310" spc="226">
                <a:solidFill>
                  <a:srgbClr val="231F20"/>
                </a:solidFill>
                <a:latin typeface="DM Sans"/>
              </a:rPr>
              <a:t>Q7, Q8, and Q9 function as switches.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1.1. Pre-charge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2438" y="2700294"/>
            <a:ext cx="8073853" cy="5750608"/>
          </a:xfrm>
          <a:custGeom>
            <a:avLst/>
            <a:gdLst/>
            <a:ahLst/>
            <a:cxnLst/>
            <a:rect l="l" t="t" r="r" b="b"/>
            <a:pathLst>
              <a:path w="8073853" h="5750608">
                <a:moveTo>
                  <a:pt x="0" y="0"/>
                </a:moveTo>
                <a:lnTo>
                  <a:pt x="8073853" y="0"/>
                </a:lnTo>
                <a:lnTo>
                  <a:pt x="8073853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91502" y="2700294"/>
            <a:ext cx="7830241" cy="5750608"/>
          </a:xfrm>
          <a:custGeom>
            <a:avLst/>
            <a:gdLst/>
            <a:ahLst/>
            <a:cxnLst/>
            <a:rect l="l" t="t" r="r" b="b"/>
            <a:pathLst>
              <a:path w="7830241" h="5750608">
                <a:moveTo>
                  <a:pt x="0" y="0"/>
                </a:moveTo>
                <a:lnTo>
                  <a:pt x="7830241" y="0"/>
                </a:lnTo>
                <a:lnTo>
                  <a:pt x="7830241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223" b="-222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393752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Schematic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32379" y="8393752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Symbol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1.1. Pre-charge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0260" y="2114757"/>
            <a:ext cx="17747480" cy="6733771"/>
          </a:xfrm>
          <a:custGeom>
            <a:avLst/>
            <a:gdLst/>
            <a:ahLst/>
            <a:cxnLst/>
            <a:rect l="l" t="t" r="r" b="b"/>
            <a:pathLst>
              <a:path w="17747480" h="6733771">
                <a:moveTo>
                  <a:pt x="0" y="0"/>
                </a:moveTo>
                <a:lnTo>
                  <a:pt x="17747480" y="0"/>
                </a:lnTo>
                <a:lnTo>
                  <a:pt x="17747480" y="6733770"/>
                </a:lnTo>
                <a:lnTo>
                  <a:pt x="0" y="673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69757" y="9201150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Wave Form ( Floating 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1.1. Pre-charge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8661" y="1870079"/>
            <a:ext cx="6258434" cy="6546841"/>
          </a:xfrm>
          <a:custGeom>
            <a:avLst/>
            <a:gdLst/>
            <a:ahLst/>
            <a:cxnLst/>
            <a:rect l="l" t="t" r="r" b="b"/>
            <a:pathLst>
              <a:path w="6258434" h="6546841">
                <a:moveTo>
                  <a:pt x="0" y="0"/>
                </a:moveTo>
                <a:lnTo>
                  <a:pt x="6258434" y="0"/>
                </a:lnTo>
                <a:lnTo>
                  <a:pt x="6258434" y="6546842"/>
                </a:lnTo>
                <a:lnTo>
                  <a:pt x="0" y="6546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55943" y="1028700"/>
            <a:ext cx="6703357" cy="4907201"/>
          </a:xfrm>
          <a:custGeom>
            <a:avLst/>
            <a:gdLst/>
            <a:ahLst/>
            <a:cxnLst/>
            <a:rect l="l" t="t" r="r" b="b"/>
            <a:pathLst>
              <a:path w="6703357" h="4907201">
                <a:moveTo>
                  <a:pt x="0" y="0"/>
                </a:moveTo>
                <a:lnTo>
                  <a:pt x="6703357" y="0"/>
                </a:lnTo>
                <a:lnTo>
                  <a:pt x="6703357" y="4907201"/>
                </a:lnTo>
                <a:lnTo>
                  <a:pt x="0" y="4907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76465" y="7251402"/>
            <a:ext cx="10111535" cy="3035598"/>
          </a:xfrm>
          <a:custGeom>
            <a:avLst/>
            <a:gdLst/>
            <a:ahLst/>
            <a:cxnLst/>
            <a:rect l="l" t="t" r="r" b="b"/>
            <a:pathLst>
              <a:path w="10111535" h="3035598">
                <a:moveTo>
                  <a:pt x="0" y="0"/>
                </a:moveTo>
                <a:lnTo>
                  <a:pt x="10111535" y="0"/>
                </a:lnTo>
                <a:lnTo>
                  <a:pt x="10111535" y="3035598"/>
                </a:lnTo>
                <a:lnTo>
                  <a:pt x="0" y="30355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8661" y="8480520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Schematic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10813" y="6059726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Symbol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6569" y="6731190"/>
            <a:ext cx="6748487" cy="52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6"/>
              </a:lnSpc>
              <a:spcBef>
                <a:spcPct val="0"/>
              </a:spcBef>
            </a:pPr>
            <a:r>
              <a:rPr lang="en-US" sz="3076" spc="301">
                <a:solidFill>
                  <a:srgbClr val="231F20"/>
                </a:solidFill>
                <a:latin typeface="DM Sans"/>
              </a:rPr>
              <a:t>Truth table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96" y="466725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1.2. Write Driver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25759">
            <a:off x="12511616" y="5669675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5749">
            <a:off x="-8548595" y="1263300"/>
            <a:ext cx="11240926" cy="11240926"/>
          </a:xfrm>
          <a:custGeom>
            <a:avLst/>
            <a:gdLst/>
            <a:ahLst/>
            <a:cxnLst/>
            <a:rect l="l" t="t" r="r" b="b"/>
            <a:pathLst>
              <a:path w="11240926" h="11240926">
                <a:moveTo>
                  <a:pt x="0" y="0"/>
                </a:moveTo>
                <a:lnTo>
                  <a:pt x="11240926" y="0"/>
                </a:lnTo>
                <a:lnTo>
                  <a:pt x="11240926" y="11240925"/>
                </a:lnTo>
                <a:lnTo>
                  <a:pt x="0" y="11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166376"/>
            <a:ext cx="8718835" cy="9120624"/>
          </a:xfrm>
          <a:custGeom>
            <a:avLst/>
            <a:gdLst/>
            <a:ahLst/>
            <a:cxnLst/>
            <a:rect l="l" t="t" r="r" b="b"/>
            <a:pathLst>
              <a:path w="8718835" h="9120624">
                <a:moveTo>
                  <a:pt x="0" y="0"/>
                </a:moveTo>
                <a:lnTo>
                  <a:pt x="8718835" y="0"/>
                </a:lnTo>
                <a:lnTo>
                  <a:pt x="8718835" y="9120624"/>
                </a:lnTo>
                <a:lnTo>
                  <a:pt x="0" y="912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709035" y="4639628"/>
            <a:ext cx="130492" cy="124777"/>
            <a:chOff x="0" y="0"/>
            <a:chExt cx="173990" cy="166370"/>
          </a:xfrm>
        </p:grpSpPr>
        <p:sp>
          <p:nvSpPr>
            <p:cNvPr id="7" name="Freeform 7"/>
            <p:cNvSpPr/>
            <p:nvPr/>
          </p:nvSpPr>
          <p:spPr>
            <a:xfrm>
              <a:off x="50800" y="49530"/>
              <a:ext cx="74930" cy="67310"/>
            </a:xfrm>
            <a:custGeom>
              <a:avLst/>
              <a:gdLst/>
              <a:ahLst/>
              <a:cxnLst/>
              <a:rect l="l" t="t" r="r" b="b"/>
              <a:pathLst>
                <a:path w="74930" h="67310">
                  <a:moveTo>
                    <a:pt x="40640" y="1270"/>
                  </a:moveTo>
                  <a:cubicBezTo>
                    <a:pt x="74930" y="34290"/>
                    <a:pt x="72390" y="48260"/>
                    <a:pt x="66040" y="54610"/>
                  </a:cubicBezTo>
                  <a:cubicBezTo>
                    <a:pt x="58420" y="62230"/>
                    <a:pt x="38100" y="66040"/>
                    <a:pt x="27940" y="62230"/>
                  </a:cubicBezTo>
                  <a:cubicBezTo>
                    <a:pt x="19050" y="58420"/>
                    <a:pt x="10160" y="46990"/>
                    <a:pt x="8890" y="38100"/>
                  </a:cubicBezTo>
                  <a:cubicBezTo>
                    <a:pt x="7620" y="29210"/>
                    <a:pt x="12700" y="16510"/>
                    <a:pt x="19050" y="10160"/>
                  </a:cubicBezTo>
                  <a:cubicBezTo>
                    <a:pt x="25400" y="3810"/>
                    <a:pt x="39370" y="0"/>
                    <a:pt x="48260" y="2540"/>
                  </a:cubicBezTo>
                  <a:cubicBezTo>
                    <a:pt x="57150" y="5080"/>
                    <a:pt x="67310" y="13970"/>
                    <a:pt x="71120" y="21590"/>
                  </a:cubicBezTo>
                  <a:cubicBezTo>
                    <a:pt x="74930" y="30480"/>
                    <a:pt x="72390" y="44450"/>
                    <a:pt x="67310" y="52070"/>
                  </a:cubicBezTo>
                  <a:cubicBezTo>
                    <a:pt x="62230" y="59690"/>
                    <a:pt x="49530" y="64770"/>
                    <a:pt x="40640" y="66040"/>
                  </a:cubicBezTo>
                  <a:cubicBezTo>
                    <a:pt x="31750" y="67310"/>
                    <a:pt x="17780" y="63500"/>
                    <a:pt x="11430" y="58420"/>
                  </a:cubicBezTo>
                  <a:cubicBezTo>
                    <a:pt x="5080" y="53340"/>
                    <a:pt x="0" y="45720"/>
                    <a:pt x="0" y="38100"/>
                  </a:cubicBezTo>
                  <a:cubicBezTo>
                    <a:pt x="0" y="27940"/>
                    <a:pt x="25400" y="1270"/>
                    <a:pt x="25400" y="12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9144000" y="2940367"/>
            <a:ext cx="8104862" cy="2433172"/>
          </a:xfrm>
          <a:custGeom>
            <a:avLst/>
            <a:gdLst/>
            <a:ahLst/>
            <a:cxnLst/>
            <a:rect l="l" t="t" r="r" b="b"/>
            <a:pathLst>
              <a:path w="8104862" h="2433172">
                <a:moveTo>
                  <a:pt x="0" y="0"/>
                </a:moveTo>
                <a:lnTo>
                  <a:pt x="8104862" y="0"/>
                </a:lnTo>
                <a:lnTo>
                  <a:pt x="8104862" y="2433173"/>
                </a:lnTo>
                <a:lnTo>
                  <a:pt x="0" y="24331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951574" y="7173278"/>
            <a:ext cx="408622" cy="382905"/>
            <a:chOff x="0" y="0"/>
            <a:chExt cx="544830" cy="510540"/>
          </a:xfrm>
        </p:grpSpPr>
        <p:sp>
          <p:nvSpPr>
            <p:cNvPr id="10" name="Freeform 10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7106126" y="7173278"/>
            <a:ext cx="408622" cy="382905"/>
            <a:chOff x="0" y="0"/>
            <a:chExt cx="544830" cy="510540"/>
          </a:xfrm>
        </p:grpSpPr>
        <p:sp>
          <p:nvSpPr>
            <p:cNvPr id="12" name="Freeform 12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6901815" y="4371022"/>
            <a:ext cx="408622" cy="382905"/>
            <a:chOff x="0" y="0"/>
            <a:chExt cx="544830" cy="510540"/>
          </a:xfrm>
        </p:grpSpPr>
        <p:sp>
          <p:nvSpPr>
            <p:cNvPr id="14" name="Freeform 14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3635216" y="4371022"/>
            <a:ext cx="408622" cy="382905"/>
            <a:chOff x="0" y="0"/>
            <a:chExt cx="544830" cy="510540"/>
          </a:xfrm>
        </p:grpSpPr>
        <p:sp>
          <p:nvSpPr>
            <p:cNvPr id="16" name="Freeform 16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564958" y="3040580"/>
            <a:ext cx="408622" cy="382905"/>
            <a:chOff x="0" y="0"/>
            <a:chExt cx="544830" cy="510540"/>
          </a:xfrm>
        </p:grpSpPr>
        <p:sp>
          <p:nvSpPr>
            <p:cNvPr id="18" name="Freeform 18"/>
            <p:cNvSpPr/>
            <p:nvPr/>
          </p:nvSpPr>
          <p:spPr>
            <a:xfrm>
              <a:off x="43180" y="49530"/>
              <a:ext cx="461010" cy="422910"/>
            </a:xfrm>
            <a:custGeom>
              <a:avLst/>
              <a:gdLst/>
              <a:ahLst/>
              <a:cxnLst/>
              <a:rect l="l" t="t" r="r" b="b"/>
              <a:pathLst>
                <a:path w="461010" h="422910">
                  <a:moveTo>
                    <a:pt x="388620" y="140970"/>
                  </a:moveTo>
                  <a:cubicBezTo>
                    <a:pt x="368300" y="99060"/>
                    <a:pt x="342900" y="81280"/>
                    <a:pt x="313690" y="72390"/>
                  </a:cubicBezTo>
                  <a:cubicBezTo>
                    <a:pt x="270510" y="59690"/>
                    <a:pt x="179070" y="55880"/>
                    <a:pt x="137160" y="71120"/>
                  </a:cubicBezTo>
                  <a:cubicBezTo>
                    <a:pt x="107950" y="81280"/>
                    <a:pt x="87630" y="99060"/>
                    <a:pt x="74930" y="125730"/>
                  </a:cubicBezTo>
                  <a:cubicBezTo>
                    <a:pt x="58420" y="160020"/>
                    <a:pt x="60960" y="232410"/>
                    <a:pt x="72390" y="271780"/>
                  </a:cubicBezTo>
                  <a:cubicBezTo>
                    <a:pt x="81280" y="302260"/>
                    <a:pt x="92710" y="330200"/>
                    <a:pt x="121920" y="345440"/>
                  </a:cubicBezTo>
                  <a:cubicBezTo>
                    <a:pt x="170180" y="370840"/>
                    <a:pt x="332740" y="379730"/>
                    <a:pt x="370840" y="346710"/>
                  </a:cubicBezTo>
                  <a:cubicBezTo>
                    <a:pt x="396240" y="325120"/>
                    <a:pt x="387350" y="276860"/>
                    <a:pt x="387350" y="240030"/>
                  </a:cubicBezTo>
                  <a:cubicBezTo>
                    <a:pt x="387350" y="201930"/>
                    <a:pt x="368300" y="147320"/>
                    <a:pt x="372110" y="123190"/>
                  </a:cubicBezTo>
                  <a:cubicBezTo>
                    <a:pt x="374650" y="110490"/>
                    <a:pt x="378460" y="101600"/>
                    <a:pt x="386080" y="96520"/>
                  </a:cubicBezTo>
                  <a:cubicBezTo>
                    <a:pt x="393700" y="91440"/>
                    <a:pt x="407670" y="88900"/>
                    <a:pt x="416560" y="92710"/>
                  </a:cubicBezTo>
                  <a:cubicBezTo>
                    <a:pt x="425450" y="96520"/>
                    <a:pt x="438150" y="115570"/>
                    <a:pt x="438150" y="125730"/>
                  </a:cubicBezTo>
                  <a:cubicBezTo>
                    <a:pt x="438150" y="134620"/>
                    <a:pt x="429260" y="146050"/>
                    <a:pt x="421640" y="151130"/>
                  </a:cubicBezTo>
                  <a:cubicBezTo>
                    <a:pt x="414020" y="156210"/>
                    <a:pt x="398780" y="156210"/>
                    <a:pt x="391160" y="152400"/>
                  </a:cubicBezTo>
                  <a:cubicBezTo>
                    <a:pt x="383540" y="148590"/>
                    <a:pt x="374650" y="135890"/>
                    <a:pt x="373380" y="127000"/>
                  </a:cubicBezTo>
                  <a:cubicBezTo>
                    <a:pt x="372110" y="118110"/>
                    <a:pt x="377190" y="104140"/>
                    <a:pt x="383540" y="97790"/>
                  </a:cubicBezTo>
                  <a:cubicBezTo>
                    <a:pt x="389890" y="91440"/>
                    <a:pt x="405130" y="87630"/>
                    <a:pt x="414020" y="91440"/>
                  </a:cubicBezTo>
                  <a:cubicBezTo>
                    <a:pt x="427990" y="97790"/>
                    <a:pt x="444500" y="130810"/>
                    <a:pt x="450850" y="160020"/>
                  </a:cubicBezTo>
                  <a:cubicBezTo>
                    <a:pt x="461010" y="200660"/>
                    <a:pt x="454660" y="278130"/>
                    <a:pt x="448310" y="318770"/>
                  </a:cubicBezTo>
                  <a:cubicBezTo>
                    <a:pt x="444500" y="344170"/>
                    <a:pt x="443230" y="364490"/>
                    <a:pt x="430530" y="379730"/>
                  </a:cubicBezTo>
                  <a:cubicBezTo>
                    <a:pt x="417830" y="394970"/>
                    <a:pt x="398780" y="403860"/>
                    <a:pt x="370840" y="410210"/>
                  </a:cubicBezTo>
                  <a:cubicBezTo>
                    <a:pt x="317500" y="422910"/>
                    <a:pt x="173990" y="414020"/>
                    <a:pt x="125730" y="405130"/>
                  </a:cubicBezTo>
                  <a:cubicBezTo>
                    <a:pt x="104140" y="401320"/>
                    <a:pt x="93980" y="397510"/>
                    <a:pt x="80010" y="388620"/>
                  </a:cubicBezTo>
                  <a:cubicBezTo>
                    <a:pt x="63500" y="377190"/>
                    <a:pt x="45720" y="358140"/>
                    <a:pt x="34290" y="339090"/>
                  </a:cubicBezTo>
                  <a:cubicBezTo>
                    <a:pt x="21590" y="320040"/>
                    <a:pt x="12700" y="300990"/>
                    <a:pt x="7620" y="273050"/>
                  </a:cubicBezTo>
                  <a:cubicBezTo>
                    <a:pt x="0" y="231140"/>
                    <a:pt x="2540" y="143510"/>
                    <a:pt x="15240" y="106680"/>
                  </a:cubicBezTo>
                  <a:cubicBezTo>
                    <a:pt x="22860" y="85090"/>
                    <a:pt x="34290" y="76200"/>
                    <a:pt x="48260" y="62230"/>
                  </a:cubicBezTo>
                  <a:cubicBezTo>
                    <a:pt x="66040" y="44450"/>
                    <a:pt x="91440" y="21590"/>
                    <a:pt x="118110" y="11430"/>
                  </a:cubicBezTo>
                  <a:cubicBezTo>
                    <a:pt x="148590" y="0"/>
                    <a:pt x="186690" y="0"/>
                    <a:pt x="222250" y="1270"/>
                  </a:cubicBezTo>
                  <a:cubicBezTo>
                    <a:pt x="261620" y="2540"/>
                    <a:pt x="307340" y="6350"/>
                    <a:pt x="342900" y="17780"/>
                  </a:cubicBezTo>
                  <a:cubicBezTo>
                    <a:pt x="373380" y="27940"/>
                    <a:pt x="405130" y="48260"/>
                    <a:pt x="421640" y="63500"/>
                  </a:cubicBezTo>
                  <a:cubicBezTo>
                    <a:pt x="431800" y="73660"/>
                    <a:pt x="435610" y="81280"/>
                    <a:pt x="439420" y="92710"/>
                  </a:cubicBezTo>
                  <a:cubicBezTo>
                    <a:pt x="444500" y="107950"/>
                    <a:pt x="450850" y="138430"/>
                    <a:pt x="444500" y="149860"/>
                  </a:cubicBezTo>
                  <a:cubicBezTo>
                    <a:pt x="439420" y="157480"/>
                    <a:pt x="426720" y="163830"/>
                    <a:pt x="417830" y="162560"/>
                  </a:cubicBezTo>
                  <a:cubicBezTo>
                    <a:pt x="407670" y="161290"/>
                    <a:pt x="388620" y="140970"/>
                    <a:pt x="388620" y="14097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581150" y="2073592"/>
            <a:ext cx="276225" cy="315278"/>
            <a:chOff x="0" y="0"/>
            <a:chExt cx="368300" cy="420370"/>
          </a:xfrm>
        </p:grpSpPr>
        <p:sp>
          <p:nvSpPr>
            <p:cNvPr id="20" name="Freeform 20"/>
            <p:cNvSpPr/>
            <p:nvPr/>
          </p:nvSpPr>
          <p:spPr>
            <a:xfrm>
              <a:off x="43180" y="48260"/>
              <a:ext cx="275590" cy="325120"/>
            </a:xfrm>
            <a:custGeom>
              <a:avLst/>
              <a:gdLst/>
              <a:ahLst/>
              <a:cxnLst/>
              <a:rect l="l" t="t" r="r" b="b"/>
              <a:pathLst>
                <a:path w="275590" h="325120">
                  <a:moveTo>
                    <a:pt x="49530" y="2540"/>
                  </a:moveTo>
                  <a:cubicBezTo>
                    <a:pt x="255270" y="241300"/>
                    <a:pt x="273050" y="261620"/>
                    <a:pt x="274320" y="280670"/>
                  </a:cubicBezTo>
                  <a:cubicBezTo>
                    <a:pt x="275590" y="294640"/>
                    <a:pt x="267970" y="312420"/>
                    <a:pt x="259080" y="318770"/>
                  </a:cubicBezTo>
                  <a:cubicBezTo>
                    <a:pt x="251460" y="323850"/>
                    <a:pt x="236220" y="325120"/>
                    <a:pt x="228600" y="320040"/>
                  </a:cubicBezTo>
                  <a:cubicBezTo>
                    <a:pt x="219710" y="314960"/>
                    <a:pt x="208280" y="294640"/>
                    <a:pt x="209550" y="284480"/>
                  </a:cubicBezTo>
                  <a:cubicBezTo>
                    <a:pt x="210820" y="275590"/>
                    <a:pt x="219710" y="262890"/>
                    <a:pt x="228600" y="260350"/>
                  </a:cubicBezTo>
                  <a:cubicBezTo>
                    <a:pt x="238760" y="256540"/>
                    <a:pt x="260350" y="261620"/>
                    <a:pt x="266700" y="269240"/>
                  </a:cubicBezTo>
                  <a:cubicBezTo>
                    <a:pt x="273050" y="276860"/>
                    <a:pt x="273050" y="299720"/>
                    <a:pt x="269240" y="308610"/>
                  </a:cubicBezTo>
                  <a:cubicBezTo>
                    <a:pt x="266700" y="314960"/>
                    <a:pt x="259080" y="320040"/>
                    <a:pt x="252730" y="321310"/>
                  </a:cubicBezTo>
                  <a:cubicBezTo>
                    <a:pt x="243840" y="323850"/>
                    <a:pt x="233680" y="322580"/>
                    <a:pt x="222250" y="316230"/>
                  </a:cubicBezTo>
                  <a:cubicBezTo>
                    <a:pt x="198120" y="300990"/>
                    <a:pt x="166370" y="229870"/>
                    <a:pt x="138430" y="198120"/>
                  </a:cubicBezTo>
                  <a:cubicBezTo>
                    <a:pt x="116840" y="173990"/>
                    <a:pt x="92710" y="162560"/>
                    <a:pt x="76200" y="140970"/>
                  </a:cubicBezTo>
                  <a:cubicBezTo>
                    <a:pt x="60960" y="120650"/>
                    <a:pt x="54610" y="87630"/>
                    <a:pt x="40640" y="72390"/>
                  </a:cubicBezTo>
                  <a:cubicBezTo>
                    <a:pt x="30480" y="60960"/>
                    <a:pt x="12700" y="60960"/>
                    <a:pt x="7620" y="50800"/>
                  </a:cubicBezTo>
                  <a:cubicBezTo>
                    <a:pt x="1270" y="39370"/>
                    <a:pt x="0" y="15240"/>
                    <a:pt x="7620" y="7620"/>
                  </a:cubicBezTo>
                  <a:cubicBezTo>
                    <a:pt x="15240" y="0"/>
                    <a:pt x="49530" y="2540"/>
                    <a:pt x="49530" y="254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529715" y="2049780"/>
            <a:ext cx="328612" cy="351472"/>
            <a:chOff x="0" y="0"/>
            <a:chExt cx="438150" cy="468630"/>
          </a:xfrm>
        </p:grpSpPr>
        <p:sp>
          <p:nvSpPr>
            <p:cNvPr id="22" name="Freeform 22"/>
            <p:cNvSpPr/>
            <p:nvPr/>
          </p:nvSpPr>
          <p:spPr>
            <a:xfrm>
              <a:off x="48260" y="44450"/>
              <a:ext cx="339090" cy="375920"/>
            </a:xfrm>
            <a:custGeom>
              <a:avLst/>
              <a:gdLst/>
              <a:ahLst/>
              <a:cxnLst/>
              <a:rect l="l" t="t" r="r" b="b"/>
              <a:pathLst>
                <a:path w="339090" h="375920">
                  <a:moveTo>
                    <a:pt x="339090" y="41910"/>
                  </a:moveTo>
                  <a:cubicBezTo>
                    <a:pt x="300990" y="118110"/>
                    <a:pt x="281940" y="138430"/>
                    <a:pt x="262890" y="153670"/>
                  </a:cubicBezTo>
                  <a:cubicBezTo>
                    <a:pt x="242570" y="170180"/>
                    <a:pt x="208280" y="177800"/>
                    <a:pt x="195580" y="193040"/>
                  </a:cubicBezTo>
                  <a:cubicBezTo>
                    <a:pt x="186690" y="203200"/>
                    <a:pt x="190500" y="212090"/>
                    <a:pt x="181610" y="226060"/>
                  </a:cubicBezTo>
                  <a:cubicBezTo>
                    <a:pt x="161290" y="257810"/>
                    <a:pt x="85090" y="347980"/>
                    <a:pt x="54610" y="365760"/>
                  </a:cubicBezTo>
                  <a:cubicBezTo>
                    <a:pt x="41910" y="373380"/>
                    <a:pt x="33020" y="375920"/>
                    <a:pt x="24130" y="373380"/>
                  </a:cubicBezTo>
                  <a:cubicBezTo>
                    <a:pt x="15240" y="370840"/>
                    <a:pt x="5080" y="360680"/>
                    <a:pt x="2540" y="351790"/>
                  </a:cubicBezTo>
                  <a:cubicBezTo>
                    <a:pt x="0" y="342900"/>
                    <a:pt x="1270" y="328930"/>
                    <a:pt x="6350" y="321310"/>
                  </a:cubicBezTo>
                  <a:cubicBezTo>
                    <a:pt x="11430" y="313690"/>
                    <a:pt x="25400" y="308610"/>
                    <a:pt x="34290" y="308610"/>
                  </a:cubicBezTo>
                  <a:cubicBezTo>
                    <a:pt x="43180" y="308610"/>
                    <a:pt x="55880" y="316230"/>
                    <a:pt x="60960" y="323850"/>
                  </a:cubicBezTo>
                  <a:cubicBezTo>
                    <a:pt x="66040" y="331470"/>
                    <a:pt x="67310" y="346710"/>
                    <a:pt x="63500" y="354330"/>
                  </a:cubicBezTo>
                  <a:cubicBezTo>
                    <a:pt x="59690" y="363220"/>
                    <a:pt x="46990" y="372110"/>
                    <a:pt x="38100" y="373380"/>
                  </a:cubicBezTo>
                  <a:cubicBezTo>
                    <a:pt x="29210" y="374650"/>
                    <a:pt x="15240" y="372110"/>
                    <a:pt x="8890" y="364490"/>
                  </a:cubicBezTo>
                  <a:cubicBezTo>
                    <a:pt x="2540" y="356870"/>
                    <a:pt x="0" y="340360"/>
                    <a:pt x="5080" y="323850"/>
                  </a:cubicBezTo>
                  <a:cubicBezTo>
                    <a:pt x="19050" y="280670"/>
                    <a:pt x="129540" y="165100"/>
                    <a:pt x="175260" y="127000"/>
                  </a:cubicBezTo>
                  <a:cubicBezTo>
                    <a:pt x="199390" y="106680"/>
                    <a:pt x="219710" y="106680"/>
                    <a:pt x="237490" y="88900"/>
                  </a:cubicBezTo>
                  <a:cubicBezTo>
                    <a:pt x="257810" y="68580"/>
                    <a:pt x="267970" y="20320"/>
                    <a:pt x="287020" y="8890"/>
                  </a:cubicBezTo>
                  <a:cubicBezTo>
                    <a:pt x="299720" y="1270"/>
                    <a:pt x="320040" y="0"/>
                    <a:pt x="328930" y="6350"/>
                  </a:cubicBezTo>
                  <a:cubicBezTo>
                    <a:pt x="336550" y="12700"/>
                    <a:pt x="339090" y="41910"/>
                    <a:pt x="339090" y="41910"/>
                  </a:cubicBezTo>
                </a:path>
              </a:pathLst>
            </a:custGeom>
            <a:solidFill>
              <a:srgbClr val="E65CC3"/>
            </a:solidFill>
            <a:ln cap="sq">
              <a:noFill/>
              <a:prstDash val="solid"/>
              <a:miter/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3155885" y="95250"/>
            <a:ext cx="12230230" cy="7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Montserrat Classic Bold"/>
              </a:rPr>
              <a:t>I. I/O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-53016"/>
            <a:ext cx="6180578" cy="123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4499">
                <a:solidFill>
                  <a:srgbClr val="E65CC3"/>
                </a:solidFill>
                <a:latin typeface="Montserrat Classic Bold"/>
              </a:rPr>
              <a:t>1.2. Write Driver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1315</Words>
  <Application>Microsoft Office PowerPoint</Application>
  <PresentationFormat>Custom</PresentationFormat>
  <Paragraphs>220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Times New Roman Bold</vt:lpstr>
      <vt:lpstr>Calibri</vt:lpstr>
      <vt:lpstr>Arial</vt:lpstr>
      <vt:lpstr>Oswald Bold</vt:lpstr>
      <vt:lpstr>DM Sans</vt:lpstr>
      <vt:lpstr>Montserrat Classic Bold</vt:lpstr>
      <vt:lpstr>Fira Sans</vt:lpstr>
      <vt:lpstr>Clear Sans</vt:lpstr>
      <vt:lpstr>DM Sans Bold</vt:lpstr>
      <vt:lpstr>Fira Sans Bold</vt:lpstr>
      <vt:lpstr>Montserrat Classic</vt:lpstr>
      <vt:lpstr>Clear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VLSI</dc:title>
  <cp:lastModifiedBy>Dang Trung Nghia</cp:lastModifiedBy>
  <cp:revision>3</cp:revision>
  <dcterms:created xsi:type="dcterms:W3CDTF">2006-08-16T00:00:00Z</dcterms:created>
  <dcterms:modified xsi:type="dcterms:W3CDTF">2023-12-29T18:53:05Z</dcterms:modified>
  <dc:identifier>DAF05dG9LXI</dc:identifier>
</cp:coreProperties>
</file>